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sldIdLst>
    <p:sldId id="944" r:id="rId2"/>
    <p:sldId id="945" r:id="rId3"/>
    <p:sldId id="962" r:id="rId4"/>
    <p:sldId id="964" r:id="rId5"/>
    <p:sldId id="963" r:id="rId6"/>
    <p:sldId id="993" r:id="rId7"/>
    <p:sldId id="967" r:id="rId8"/>
    <p:sldId id="968" r:id="rId9"/>
    <p:sldId id="975" r:id="rId10"/>
    <p:sldId id="997" r:id="rId11"/>
    <p:sldId id="985" r:id="rId12"/>
    <p:sldId id="976" r:id="rId13"/>
    <p:sldId id="977" r:id="rId14"/>
    <p:sldId id="978" r:id="rId15"/>
    <p:sldId id="987" r:id="rId16"/>
    <p:sldId id="979" r:id="rId17"/>
    <p:sldId id="980" r:id="rId18"/>
    <p:sldId id="981" r:id="rId19"/>
    <p:sldId id="982" r:id="rId20"/>
    <p:sldId id="983" r:id="rId21"/>
    <p:sldId id="965" r:id="rId22"/>
    <p:sldId id="988" r:id="rId23"/>
    <p:sldId id="989" r:id="rId24"/>
    <p:sldId id="949" r:id="rId25"/>
    <p:sldId id="990" r:id="rId26"/>
    <p:sldId id="966" r:id="rId27"/>
    <p:sldId id="950" r:id="rId28"/>
    <p:sldId id="951" r:id="rId29"/>
    <p:sldId id="952" r:id="rId30"/>
    <p:sldId id="992" r:id="rId31"/>
    <p:sldId id="960" r:id="rId32"/>
    <p:sldId id="991" r:id="rId33"/>
    <p:sldId id="9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8FF"/>
    <a:srgbClr val="01C3D6"/>
    <a:srgbClr val="CBC3D7"/>
    <a:srgbClr val="9484AE"/>
    <a:srgbClr val="55476B"/>
    <a:srgbClr val="6E3695"/>
    <a:srgbClr val="0070C0"/>
    <a:srgbClr val="091E66"/>
    <a:srgbClr val="B9E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NCLS%20Research\NCLS%20Staff%20-%20Documents\00%20MASTER%20NCLS%20FILES\Research\Research%20NCLS\2020\20N004%202020%20ACS\Reports\ACS%20report_Rayson%20charts%20(HW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NCLS%20Research\NCLS%20Staff%20-%20Documents\00%20MASTER%20NCLS%20FILES\Research\Research%20NCLS\2020\20N004%202020%20ACS\Reports\ACS%20report_Rayson%20charts%20(HW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NCLS%20Research\NCLS%20Staff%20-%20Documents\00%20MASTER%20NCLS%20FILES\Research\Research%20NCLS\2020\20N004%202020%20ACS\Reports\ACS%20report_Rayson%20charts%20(HW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Documents\PRESENTATIONS\20%20Presentations\201204%20APTO\Source\2020%20ACS%20report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Documents\PRESENTATIONS\20%20Presentations\201204%20APTO\Source\2020%20ACS%20report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hPowell\Documents\PRESENTATIONS\20%20Presentations\201204%20APTO\Source\2020%20ACS%20report%20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uthPowell\Documents\PRESENTATIONS\20%20Presentations\201204%20APTO\Source\2020%20ACS%20report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41745697460725E-2"/>
          <c:y val="0.11715770980252008"/>
          <c:w val="0.88743930166735974"/>
          <c:h val="0.70394032532552508"/>
        </c:manualLayout>
      </c:layout>
      <c:lineChart>
        <c:grouping val="standard"/>
        <c:varyColors val="0"/>
        <c:ser>
          <c:idx val="0"/>
          <c:order val="0"/>
          <c:tx>
            <c:strRef>
              <c:f>w4q1_1_age!$A$4</c:f>
              <c:strCache>
                <c:ptCount val="1"/>
                <c:pt idx="0">
                  <c:v>18-34 yrs</c:v>
                </c:pt>
              </c:strCache>
            </c:strRef>
          </c:tx>
          <c:spPr>
            <a:ln w="53975" cap="rnd">
              <a:solidFill>
                <a:srgbClr val="01C3D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w4q1_1_age!$B$3:$L$3</c:f>
              <c:strCache>
                <c:ptCount val="11"/>
                <c:pt idx="0">
                  <c:v>0 - No satisfaction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Complete satisfaction</c:v>
                </c:pt>
              </c:strCache>
            </c:strRef>
          </c:cat>
          <c:val>
            <c:numRef>
              <c:f>w4q1_1_age!$B$4:$L$4</c:f>
              <c:numCache>
                <c:formatCode>###0.0%</c:formatCode>
                <c:ptCount val="11"/>
                <c:pt idx="0">
                  <c:v>2.9212429247507162E-3</c:v>
                </c:pt>
                <c:pt idx="1">
                  <c:v>9.3346376610041384E-3</c:v>
                </c:pt>
                <c:pt idx="2">
                  <c:v>3.1119404303587582E-2</c:v>
                </c:pt>
                <c:pt idx="3">
                  <c:v>5.6173705212433006E-2</c:v>
                </c:pt>
                <c:pt idx="4">
                  <c:v>6.8611744277338821E-2</c:v>
                </c:pt>
                <c:pt idx="5">
                  <c:v>0.1210800474088857</c:v>
                </c:pt>
                <c:pt idx="6">
                  <c:v>0.12743134150303106</c:v>
                </c:pt>
                <c:pt idx="7">
                  <c:v>0.20541138133307391</c:v>
                </c:pt>
                <c:pt idx="8">
                  <c:v>0.28068703354609192</c:v>
                </c:pt>
                <c:pt idx="9">
                  <c:v>5.7070830356850927E-2</c:v>
                </c:pt>
                <c:pt idx="10">
                  <c:v>4.0158631472952323E-2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6A-4913-A16A-D2FFD151F999}"/>
            </c:ext>
          </c:extLst>
        </c:ser>
        <c:ser>
          <c:idx val="1"/>
          <c:order val="1"/>
          <c:tx>
            <c:strRef>
              <c:f>w4q1_1_age!$A$5</c:f>
              <c:strCache>
                <c:ptCount val="1"/>
                <c:pt idx="0">
                  <c:v>35-49 yrs</c:v>
                </c:pt>
              </c:strCache>
            </c:strRef>
          </c:tx>
          <c:spPr>
            <a:ln w="47625" cap="rnd">
              <a:solidFill>
                <a:srgbClr val="55476B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w4q1_1_age!$B$3:$L$3</c:f>
              <c:strCache>
                <c:ptCount val="11"/>
                <c:pt idx="0">
                  <c:v>0 - No satisfaction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Complete satisfaction</c:v>
                </c:pt>
              </c:strCache>
            </c:strRef>
          </c:cat>
          <c:val>
            <c:numRef>
              <c:f>w4q1_1_age!$B$5:$L$5</c:f>
              <c:numCache>
                <c:formatCode>###0.0%</c:formatCode>
                <c:ptCount val="11"/>
                <c:pt idx="0">
                  <c:v>2.5128584346636298E-2</c:v>
                </c:pt>
                <c:pt idx="1">
                  <c:v>1.8250743813116681E-2</c:v>
                </c:pt>
                <c:pt idx="2">
                  <c:v>2.6029642440515581E-2</c:v>
                </c:pt>
                <c:pt idx="3">
                  <c:v>3.7375392524263078E-2</c:v>
                </c:pt>
                <c:pt idx="4">
                  <c:v>3.5335559124824119E-2</c:v>
                </c:pt>
                <c:pt idx="5">
                  <c:v>0.14448243345693271</c:v>
                </c:pt>
                <c:pt idx="6">
                  <c:v>0.13067863562186097</c:v>
                </c:pt>
                <c:pt idx="7">
                  <c:v>0.25118029282896392</c:v>
                </c:pt>
                <c:pt idx="8">
                  <c:v>0.20040177127555187</c:v>
                </c:pt>
                <c:pt idx="9">
                  <c:v>9.2094502163245801E-2</c:v>
                </c:pt>
                <c:pt idx="10">
                  <c:v>3.9042442404089141E-2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6A-4913-A16A-D2FFD151F999}"/>
            </c:ext>
          </c:extLst>
        </c:ser>
        <c:ser>
          <c:idx val="2"/>
          <c:order val="2"/>
          <c:tx>
            <c:strRef>
              <c:f>w4q1_1_age!$A$6</c:f>
              <c:strCache>
                <c:ptCount val="1"/>
                <c:pt idx="0">
                  <c:v>50-64 yrs</c:v>
                </c:pt>
              </c:strCache>
            </c:strRef>
          </c:tx>
          <c:spPr>
            <a:ln w="47625" cap="rnd">
              <a:solidFill>
                <a:srgbClr val="B9E81E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w4q1_1_age!$B$3:$L$3</c:f>
              <c:strCache>
                <c:ptCount val="11"/>
                <c:pt idx="0">
                  <c:v>0 - No satisfaction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Complete satisfaction</c:v>
                </c:pt>
              </c:strCache>
            </c:strRef>
          </c:cat>
          <c:val>
            <c:numRef>
              <c:f>w4q1_1_age!$B$6:$L$6</c:f>
              <c:numCache>
                <c:formatCode>###0.0%</c:formatCode>
                <c:ptCount val="11"/>
                <c:pt idx="0">
                  <c:v>2.7030267014049009E-2</c:v>
                </c:pt>
                <c:pt idx="1">
                  <c:v>1.9855409307271039E-2</c:v>
                </c:pt>
                <c:pt idx="2">
                  <c:v>3.9946956700788384E-2</c:v>
                </c:pt>
                <c:pt idx="3">
                  <c:v>6.1313130108956448E-2</c:v>
                </c:pt>
                <c:pt idx="4">
                  <c:v>4.6314772514323123E-2</c:v>
                </c:pt>
                <c:pt idx="5">
                  <c:v>0.12312913021810371</c:v>
                </c:pt>
                <c:pt idx="6">
                  <c:v>7.2423991397699672E-2</c:v>
                </c:pt>
                <c:pt idx="7">
                  <c:v>0.22062492646513765</c:v>
                </c:pt>
                <c:pt idx="8">
                  <c:v>0.18750063392854965</c:v>
                </c:pt>
                <c:pt idx="9">
                  <c:v>0.13899648607404172</c:v>
                </c:pt>
                <c:pt idx="10">
                  <c:v>6.2864296271079367E-2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6A-4913-A16A-D2FFD151F999}"/>
            </c:ext>
          </c:extLst>
        </c:ser>
        <c:ser>
          <c:idx val="3"/>
          <c:order val="3"/>
          <c:tx>
            <c:strRef>
              <c:f>w4q1_1_age!$A$7</c:f>
              <c:strCache>
                <c:ptCount val="1"/>
                <c:pt idx="0">
                  <c:v>65+ yrs</c:v>
                </c:pt>
              </c:strCache>
            </c:strRef>
          </c:tx>
          <c:spPr>
            <a:ln w="31750" cap="rnd">
              <a:solidFill>
                <a:srgbClr val="091E66"/>
              </a:solidFill>
              <a:round/>
            </a:ln>
            <a:effectLst/>
          </c:spPr>
          <c:marker>
            <c:symbol val="none"/>
          </c:marker>
          <c:cat>
            <c:strRef>
              <c:f>w4q1_1_age!$B$3:$L$3</c:f>
              <c:strCache>
                <c:ptCount val="11"/>
                <c:pt idx="0">
                  <c:v>0 - No satisfaction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Complete satisfaction</c:v>
                </c:pt>
              </c:strCache>
            </c:strRef>
          </c:cat>
          <c:val>
            <c:numRef>
              <c:f>w4q1_1_age!$B$7:$L$7</c:f>
              <c:numCache>
                <c:formatCode>###0.0%</c:formatCode>
                <c:ptCount val="11"/>
                <c:pt idx="0">
                  <c:v>8.0553375774464423E-3</c:v>
                </c:pt>
                <c:pt idx="1">
                  <c:v>4.6825356888828239E-3</c:v>
                </c:pt>
                <c:pt idx="2">
                  <c:v>0</c:v>
                </c:pt>
                <c:pt idx="3">
                  <c:v>3.3690058161190514E-2</c:v>
                </c:pt>
                <c:pt idx="4">
                  <c:v>1.0421517723778258E-2</c:v>
                </c:pt>
                <c:pt idx="5">
                  <c:v>5.4030595400064788E-2</c:v>
                </c:pt>
                <c:pt idx="6">
                  <c:v>7.4695721981507826E-2</c:v>
                </c:pt>
                <c:pt idx="7">
                  <c:v>0.15167744786120227</c:v>
                </c:pt>
                <c:pt idx="8">
                  <c:v>0.28828820765468216</c:v>
                </c:pt>
                <c:pt idx="9">
                  <c:v>0.26910881911898227</c:v>
                </c:pt>
                <c:pt idx="10">
                  <c:v>0.10534975883226261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6A-4913-A16A-D2FFD151F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179360"/>
        <c:axId val="422175440"/>
      </c:lineChart>
      <c:catAx>
        <c:axId val="4221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22175440"/>
        <c:crosses val="autoZero"/>
        <c:auto val="1"/>
        <c:lblAlgn val="ctr"/>
        <c:lblOffset val="100"/>
        <c:noMultiLvlLbl val="0"/>
      </c:catAx>
      <c:valAx>
        <c:axId val="422175440"/>
        <c:scaling>
          <c:orientation val="minMax"/>
        </c:scaling>
        <c:delete val="0"/>
        <c:axPos val="l"/>
        <c:numFmt formatCode="###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179360"/>
        <c:crosses val="autoZero"/>
        <c:crossBetween val="between"/>
      </c:valAx>
      <c:spPr>
        <a:noFill/>
        <a:ln>
          <a:noFill/>
          <a:prstDash val="solid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w4q2_1_age!$A$4</c:f>
              <c:strCache>
                <c:ptCount val="1"/>
                <c:pt idx="0">
                  <c:v>18-34 yrs</c:v>
                </c:pt>
              </c:strCache>
            </c:strRef>
          </c:tx>
          <c:spPr>
            <a:ln w="47625" cap="rnd">
              <a:solidFill>
                <a:srgbClr val="01C3D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w4q2_1_age!$B$3:$L$3</c:f>
              <c:strCache>
                <c:ptCount val="11"/>
                <c:pt idx="0">
                  <c:v>0 - No stress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Very high stress</c:v>
                </c:pt>
              </c:strCache>
            </c:strRef>
          </c:cat>
          <c:val>
            <c:numRef>
              <c:f>w4q2_1_age!$B$4:$L$4</c:f>
              <c:numCache>
                <c:formatCode>###0.0%</c:formatCode>
                <c:ptCount val="11"/>
                <c:pt idx="0">
                  <c:v>1.5819704194636883E-2</c:v>
                </c:pt>
                <c:pt idx="1">
                  <c:v>2.3810813972339365E-2</c:v>
                </c:pt>
                <c:pt idx="2">
                  <c:v>6.4766326068228144E-2</c:v>
                </c:pt>
                <c:pt idx="3">
                  <c:v>5.917660683081051E-2</c:v>
                </c:pt>
                <c:pt idx="4">
                  <c:v>9.0836075445006992E-2</c:v>
                </c:pt>
                <c:pt idx="5">
                  <c:v>0.15575876895310761</c:v>
                </c:pt>
                <c:pt idx="6">
                  <c:v>0.14545947591503283</c:v>
                </c:pt>
                <c:pt idx="7">
                  <c:v>0.18114570790373302</c:v>
                </c:pt>
                <c:pt idx="8">
                  <c:v>0.14401955613236617</c:v>
                </c:pt>
                <c:pt idx="9">
                  <c:v>3.8976721613043219E-2</c:v>
                </c:pt>
                <c:pt idx="10">
                  <c:v>8.023024297169537E-2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9E-4853-B5E6-6348575CF630}"/>
            </c:ext>
          </c:extLst>
        </c:ser>
        <c:ser>
          <c:idx val="1"/>
          <c:order val="1"/>
          <c:tx>
            <c:strRef>
              <c:f>w4q2_1_age!$A$5</c:f>
              <c:strCache>
                <c:ptCount val="1"/>
                <c:pt idx="0">
                  <c:v>35-49 yrs</c:v>
                </c:pt>
              </c:strCache>
            </c:strRef>
          </c:tx>
          <c:spPr>
            <a:ln w="47625" cap="rnd">
              <a:solidFill>
                <a:srgbClr val="6E369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w4q2_1_age!$B$3:$L$3</c:f>
              <c:strCache>
                <c:ptCount val="11"/>
                <c:pt idx="0">
                  <c:v>0 - No stress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Very high stress</c:v>
                </c:pt>
              </c:strCache>
            </c:strRef>
          </c:cat>
          <c:val>
            <c:numRef>
              <c:f>w4q2_1_age!$B$5:$L$5</c:f>
              <c:numCache>
                <c:formatCode>###0.0%</c:formatCode>
                <c:ptCount val="11"/>
                <c:pt idx="0">
                  <c:v>3.0783944301433872E-2</c:v>
                </c:pt>
                <c:pt idx="1">
                  <c:v>1.6667212364295466E-2</c:v>
                </c:pt>
                <c:pt idx="2">
                  <c:v>8.3181263537620162E-2</c:v>
                </c:pt>
                <c:pt idx="3">
                  <c:v>0.103932979672384</c:v>
                </c:pt>
                <c:pt idx="4">
                  <c:v>7.0845768326489825E-2</c:v>
                </c:pt>
                <c:pt idx="5">
                  <c:v>0.14472886755118475</c:v>
                </c:pt>
                <c:pt idx="6">
                  <c:v>0.177874469224858</c:v>
                </c:pt>
                <c:pt idx="7">
                  <c:v>0.13539015492665807</c:v>
                </c:pt>
                <c:pt idx="8">
                  <c:v>9.7949964517974525E-2</c:v>
                </c:pt>
                <c:pt idx="9">
                  <c:v>5.0854767350237806E-2</c:v>
                </c:pt>
                <c:pt idx="10">
                  <c:v>8.7790608226863451E-2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9E-4853-B5E6-6348575CF630}"/>
            </c:ext>
          </c:extLst>
        </c:ser>
        <c:ser>
          <c:idx val="2"/>
          <c:order val="2"/>
          <c:tx>
            <c:strRef>
              <c:f>w4q2_1_age!$A$6</c:f>
              <c:strCache>
                <c:ptCount val="1"/>
                <c:pt idx="0">
                  <c:v>50-64 yrs</c:v>
                </c:pt>
              </c:strCache>
            </c:strRef>
          </c:tx>
          <c:spPr>
            <a:ln w="44450" cap="rnd">
              <a:solidFill>
                <a:srgbClr val="B9E81E"/>
              </a:solidFill>
              <a:prstDash val="lgDash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47625" cap="rnd">
                <a:solidFill>
                  <a:srgbClr val="B9E81E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9E-4853-B5E6-6348575CF630}"/>
              </c:ext>
            </c:extLst>
          </c:dPt>
          <c:cat>
            <c:strRef>
              <c:f>w4q2_1_age!$B$3:$L$3</c:f>
              <c:strCache>
                <c:ptCount val="11"/>
                <c:pt idx="0">
                  <c:v>0 - No stress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Very high stress</c:v>
                </c:pt>
              </c:strCache>
            </c:strRef>
          </c:cat>
          <c:val>
            <c:numRef>
              <c:f>w4q2_1_age!$B$6:$L$6</c:f>
              <c:numCache>
                <c:formatCode>###0.0%</c:formatCode>
                <c:ptCount val="11"/>
                <c:pt idx="0">
                  <c:v>7.9169954170524165E-2</c:v>
                </c:pt>
                <c:pt idx="1">
                  <c:v>7.7092577105291535E-2</c:v>
                </c:pt>
                <c:pt idx="2">
                  <c:v>8.2836088846984596E-2</c:v>
                </c:pt>
                <c:pt idx="3">
                  <c:v>6.7574381558541632E-2</c:v>
                </c:pt>
                <c:pt idx="4">
                  <c:v>5.7452949518282219E-2</c:v>
                </c:pt>
                <c:pt idx="5">
                  <c:v>0.11094576456138769</c:v>
                </c:pt>
                <c:pt idx="6">
                  <c:v>0.11530492484680056</c:v>
                </c:pt>
                <c:pt idx="7">
                  <c:v>0.16166315451216165</c:v>
                </c:pt>
                <c:pt idx="8">
                  <c:v>0.1360424931612331</c:v>
                </c:pt>
                <c:pt idx="9">
                  <c:v>3.753536075238751E-2</c:v>
                </c:pt>
                <c:pt idx="10">
                  <c:v>7.4382350966405344E-2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9E-4853-B5E6-6348575CF630}"/>
            </c:ext>
          </c:extLst>
        </c:ser>
        <c:ser>
          <c:idx val="3"/>
          <c:order val="3"/>
          <c:tx>
            <c:strRef>
              <c:f>w4q2_1_age!$A$7</c:f>
              <c:strCache>
                <c:ptCount val="1"/>
                <c:pt idx="0">
                  <c:v>65+ yrs</c:v>
                </c:pt>
              </c:strCache>
            </c:strRef>
          </c:tx>
          <c:spPr>
            <a:ln w="38100" cap="rnd">
              <a:solidFill>
                <a:srgbClr val="091E66"/>
              </a:solidFill>
              <a:round/>
            </a:ln>
            <a:effectLst/>
          </c:spPr>
          <c:marker>
            <c:symbol val="none"/>
          </c:marker>
          <c:cat>
            <c:strRef>
              <c:f>w4q2_1_age!$B$3:$L$3</c:f>
              <c:strCache>
                <c:ptCount val="11"/>
                <c:pt idx="0">
                  <c:v>0 - No stress at all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10 - Very high stress</c:v>
                </c:pt>
              </c:strCache>
            </c:strRef>
          </c:cat>
          <c:val>
            <c:numRef>
              <c:f>w4q2_1_age!$B$7:$L$7</c:f>
              <c:numCache>
                <c:formatCode>###0.0%</c:formatCode>
                <c:ptCount val="11"/>
                <c:pt idx="0">
                  <c:v>0.23794172602117902</c:v>
                </c:pt>
                <c:pt idx="1">
                  <c:v>0.13030614627851697</c:v>
                </c:pt>
                <c:pt idx="2">
                  <c:v>0.14465871926788418</c:v>
                </c:pt>
                <c:pt idx="3">
                  <c:v>8.4827826148394347E-2</c:v>
                </c:pt>
                <c:pt idx="4">
                  <c:v>5.9816976731694747E-2</c:v>
                </c:pt>
                <c:pt idx="5">
                  <c:v>3.660440295719504E-2</c:v>
                </c:pt>
                <c:pt idx="6">
                  <c:v>0.12783898173710576</c:v>
                </c:pt>
                <c:pt idx="7">
                  <c:v>8.077273369467719E-2</c:v>
                </c:pt>
                <c:pt idx="8">
                  <c:v>7.1047975546011763E-2</c:v>
                </c:pt>
                <c:pt idx="9">
                  <c:v>1.7472865478668952E-2</c:v>
                </c:pt>
                <c:pt idx="10">
                  <c:v>8.7116461386718309E-3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9E-4853-B5E6-6348575CF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181320"/>
        <c:axId val="422179752"/>
      </c:lineChart>
      <c:catAx>
        <c:axId val="42218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22179752"/>
        <c:crosses val="autoZero"/>
        <c:auto val="1"/>
        <c:lblAlgn val="ctr"/>
        <c:lblOffset val="100"/>
        <c:noMultiLvlLbl val="0"/>
      </c:catAx>
      <c:valAx>
        <c:axId val="422179752"/>
        <c:scaling>
          <c:orientation val="minMax"/>
        </c:scaling>
        <c:delete val="0"/>
        <c:axPos val="l"/>
        <c:numFmt formatCode="###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18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9E81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91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E-4B17-A27B-4A9A4524B8F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Lato" panose="020F050202020403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w4q4!$B$2:$E$2</c:f>
              <c:strCache>
                <c:ptCount val="4"/>
                <c:pt idx="0">
                  <c:v>No</c:v>
                </c:pt>
                <c:pt idx="1">
                  <c:v>Unsure</c:v>
                </c:pt>
                <c:pt idx="2">
                  <c:v>Yes, friends or colleagues</c:v>
                </c:pt>
                <c:pt idx="3">
                  <c:v>Yes, family members</c:v>
                </c:pt>
              </c:strCache>
            </c:strRef>
          </c:cat>
          <c:val>
            <c:numRef>
              <c:f>w4q4!$B$3:$E$3</c:f>
              <c:numCache>
                <c:formatCode>###0%</c:formatCode>
                <c:ptCount val="4"/>
                <c:pt idx="0">
                  <c:v>0.11787257580519399</c:v>
                </c:pt>
                <c:pt idx="1">
                  <c:v>6.8696885602426483E-2</c:v>
                </c:pt>
                <c:pt idx="2">
                  <c:v>0.44034386125426872</c:v>
                </c:pt>
                <c:pt idx="3">
                  <c:v>0.68235261297198047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E-4B17-A27B-4A9A4524B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66272"/>
        <c:axId val="427369016"/>
      </c:barChart>
      <c:catAx>
        <c:axId val="42736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pPr>
            <a:endParaRPr lang="en-US"/>
          </a:p>
        </c:txPr>
        <c:crossAx val="427369016"/>
        <c:crosses val="autoZero"/>
        <c:auto val="1"/>
        <c:lblAlgn val="ctr"/>
        <c:lblOffset val="100"/>
        <c:noMultiLvlLbl val="0"/>
      </c:catAx>
      <c:valAx>
        <c:axId val="427369016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42736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Segoe UI" panose="020B0502040204020203" pitchFamily="34" charset="0"/>
          <a:ea typeface="Lato" panose="020F050202020403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02752973131463E-2"/>
          <c:y val="4.7717664450886502E-2"/>
          <c:w val="0.92486142079908717"/>
          <c:h val="0.672844003542788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F8-4D48-8627-8F6D3A6E2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w4q14_1!$P$31:$P$35</c:f>
              <c:strCache>
                <c:ptCount val="5"/>
                <c:pt idx="0">
                  <c:v>1 Not at allimportant</c:v>
                </c:pt>
                <c:pt idx="1">
                  <c:v>2</c:v>
                </c:pt>
                <c:pt idx="2">
                  <c:v>3 Fairlyimportant</c:v>
                </c:pt>
                <c:pt idx="3">
                  <c:v>4</c:v>
                </c:pt>
                <c:pt idx="4">
                  <c:v>5 Very important</c:v>
                </c:pt>
              </c:strCache>
            </c:strRef>
          </c:cat>
          <c:val>
            <c:numRef>
              <c:f>w4q14_1!$Q$31:$Q$35</c:f>
              <c:numCache>
                <c:formatCode>###0</c:formatCode>
                <c:ptCount val="5"/>
                <c:pt idx="0">
                  <c:v>15.112748402672011</c:v>
                </c:pt>
                <c:pt idx="1">
                  <c:v>17.714720823838757</c:v>
                </c:pt>
                <c:pt idx="2">
                  <c:v>33.808632367446513</c:v>
                </c:pt>
                <c:pt idx="3">
                  <c:v>16.805275654704808</c:v>
                </c:pt>
                <c:pt idx="4">
                  <c:v>16.558622751337911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F8-4D48-8627-8F6D3A6E2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308024"/>
        <c:axId val="383309336"/>
      </c:barChart>
      <c:catAx>
        <c:axId val="38330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09336"/>
        <c:crosses val="autoZero"/>
        <c:auto val="1"/>
        <c:lblAlgn val="ctr"/>
        <c:lblOffset val="100"/>
        <c:noMultiLvlLbl val="0"/>
      </c:catAx>
      <c:valAx>
        <c:axId val="38330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0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8ADA2"/>
            </a:solidFill>
          </c:spPr>
          <c:dPt>
            <c:idx val="0"/>
            <c:bubble3D val="0"/>
            <c:explosion val="4"/>
            <c:spPr>
              <a:solidFill>
                <a:srgbClr val="6E3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5-44F1-B6B5-D2F3A343E3C0}"/>
              </c:ext>
            </c:extLst>
          </c:dPt>
          <c:dPt>
            <c:idx val="1"/>
            <c:bubble3D val="0"/>
            <c:spPr>
              <a:solidFill>
                <a:srgbClr val="B9E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5-44F1-B6B5-D2F3A343E3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w4q32!$R$31:$R$32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w4q32!$S$31:$S$32</c:f>
              <c:numCache>
                <c:formatCode>###0</c:formatCode>
                <c:ptCount val="2"/>
                <c:pt idx="0">
                  <c:v>45.1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5-44F1-B6B5-D2F3A343E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w3q2!$L$32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47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2-47E1-AFAE-25CC4A70F0D5}"/>
              </c:ext>
            </c:extLst>
          </c:dPt>
          <c:dPt>
            <c:idx val="1"/>
            <c:invertIfNegative val="0"/>
            <c:bubble3D val="0"/>
            <c:spPr>
              <a:solidFill>
                <a:srgbClr val="9484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2-47E1-AFAE-25CC4A70F0D5}"/>
              </c:ext>
            </c:extLst>
          </c:dPt>
          <c:dPt>
            <c:idx val="2"/>
            <c:invertIfNegative val="0"/>
            <c:bubble3D val="0"/>
            <c:spPr>
              <a:solidFill>
                <a:srgbClr val="CBC3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12-47E1-AFAE-25CC4A70F0D5}"/>
              </c:ext>
            </c:extLst>
          </c:dPt>
          <c:dPt>
            <c:idx val="3"/>
            <c:invertIfNegative val="0"/>
            <c:bubble3D val="0"/>
            <c:spPr>
              <a:solidFill>
                <a:srgbClr val="B9F8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12-47E1-AFAE-25CC4A70F0D5}"/>
              </c:ext>
            </c:extLst>
          </c:dPt>
          <c:dPt>
            <c:idx val="4"/>
            <c:invertIfNegative val="0"/>
            <c:bubble3D val="0"/>
            <c:spPr>
              <a:solidFill>
                <a:srgbClr val="01C3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12-47E1-AFAE-25CC4A70F0D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12-47E1-AFAE-25CC4A70F0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w3q2!$K$33:$K$38</c:f>
              <c:strCache>
                <c:ptCount val="6"/>
                <c:pt idx="0">
                  <c:v>Fairly certain I would</c:v>
                </c:pt>
                <c:pt idx="1">
                  <c:v>Probably say yes</c:v>
                </c:pt>
                <c:pt idx="2">
                  <c:v>Unsure</c:v>
                </c:pt>
                <c:pt idx="3">
                  <c:v>Probably say no</c:v>
                </c:pt>
                <c:pt idx="4">
                  <c:v>Fairly certain I would not</c:v>
                </c:pt>
                <c:pt idx="5">
                  <c:v>No close friends or family who attend church</c:v>
                </c:pt>
              </c:strCache>
            </c:strRef>
          </c:cat>
          <c:val>
            <c:numRef>
              <c:f>w3q2!$L$33:$L$38</c:f>
              <c:numCache>
                <c:formatCode>###0</c:formatCode>
                <c:ptCount val="6"/>
                <c:pt idx="0">
                  <c:v>17.882937760352963</c:v>
                </c:pt>
                <c:pt idx="1">
                  <c:v>18.820173542996894</c:v>
                </c:pt>
                <c:pt idx="2">
                  <c:v>14.71826515669537</c:v>
                </c:pt>
                <c:pt idx="3">
                  <c:v>9.2151326672016687</c:v>
                </c:pt>
                <c:pt idx="4">
                  <c:v>24.446344599492768</c:v>
                </c:pt>
                <c:pt idx="5">
                  <c:v>14.917146273260338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12-47E1-AFAE-25CC4A70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60384"/>
        <c:axId val="391156448"/>
      </c:barChart>
      <c:catAx>
        <c:axId val="391160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391156448"/>
        <c:crosses val="autoZero"/>
        <c:auto val="1"/>
        <c:lblAlgn val="ctr"/>
        <c:lblOffset val="100"/>
        <c:noMultiLvlLbl val="0"/>
      </c:catAx>
      <c:valAx>
        <c:axId val="391156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w4q32!$L$39:$L$41</cx:f>
        <cx:lvl ptCount="3">
          <cx:pt idx="0">More often</cx:pt>
          <cx:pt idx="1">About the same</cx:pt>
          <cx:pt idx="2">Less often</cx:pt>
        </cx:lvl>
      </cx:strDim>
      <cx:numDim type="val">
        <cx:f>w4q32!$M$39:$M$41</cx:f>
        <cx:lvl ptCount="3" formatCode="###0">
          <cx:pt idx="0">14.936692871238625</cx:pt>
          <cx:pt idx="1">23.981029889123985</cx:pt>
          <cx:pt idx="2">6.2189365856192698</cx:pt>
        </cx:lvl>
      </cx:numDim>
    </cx:data>
  </cx:chartData>
  <cx:chart>
    <cx:plotArea>
      <cx:plotAreaRegion>
        <cx:series layoutId="funnel" uniqueId="{432DF988-0438-4DD0-A2F4-5088B89CAF49}">
          <cx:spPr>
            <a:solidFill>
              <a:srgbClr val="7030A0"/>
            </a:solidFill>
          </cx:spPr>
          <cx:dataPt idx="1">
            <cx:spPr>
              <a:solidFill>
                <a:srgbClr val="AA72D4"/>
              </a:solidFill>
            </cx:spPr>
          </cx:dataPt>
          <cx:dataPt idx="2">
            <cx:spPr>
              <a:solidFill>
                <a:srgbClr val="C9A6E4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400">
                    <a:solidFill>
                      <a:schemeClr val="bg1"/>
                    </a:solidFill>
                  </a:defRPr>
                </a:pPr>
                <a:endParaRPr lang="en-US" sz="2400" b="0" i="0" u="none" strike="noStrike" kern="1200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n-US" sz="1400" b="0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</cdr:x>
      <cdr:y>0.07347</cdr:y>
    </cdr:from>
    <cdr:to>
      <cdr:x>0.29167</cdr:x>
      <cdr:y>0.23116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4B092B8F-B615-4034-98B8-B873D43D389E}"/>
            </a:ext>
          </a:extLst>
        </cdr:cNvPr>
        <cdr:cNvSpPr txBox="1"/>
      </cdr:nvSpPr>
      <cdr:spPr>
        <a:xfrm xmlns:a="http://schemas.openxmlformats.org/drawingml/2006/main">
          <a:off x="1188009" y="215098"/>
          <a:ext cx="53592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938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905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852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809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746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684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640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5588" algn="l" defTabSz="913905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u="none" strike="noStrike" dirty="0">
              <a:effectLst/>
              <a:latin typeface="Lato" panose="020B0604020202020204" charset="0"/>
              <a:cs typeface="Lato" panose="020B0604020202020204" charset="0"/>
            </a:rPr>
            <a:t>33</a:t>
          </a:r>
          <a:endParaRPr lang="en-AU" sz="2400" b="1" dirty="0">
            <a:latin typeface="Lato" panose="020B0604020202020204" charset="0"/>
            <a:cs typeface="Lato" panose="020B0604020202020204" charset="0"/>
          </a:endParaRPr>
        </a:p>
      </cdr:txBody>
    </cdr:sp>
  </cdr:relSizeAnchor>
  <cdr:relSizeAnchor xmlns:cdr="http://schemas.openxmlformats.org/drawingml/2006/chartDrawing">
    <cdr:from>
      <cdr:x>0.16637</cdr:x>
      <cdr:y>0.21425</cdr:y>
    </cdr:from>
    <cdr:to>
      <cdr:x>0.25587</cdr:x>
      <cdr:y>0.31597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59D66B3-E579-4526-8C34-E34222CF6A55}"/>
            </a:ext>
          </a:extLst>
        </cdr:cNvPr>
        <cdr:cNvSpPr txBox="1"/>
      </cdr:nvSpPr>
      <cdr:spPr>
        <a:xfrm xmlns:a="http://schemas.openxmlformats.org/drawingml/2006/main">
          <a:off x="983339" y="627234"/>
          <a:ext cx="528992" cy="297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0.12484</cdr:x>
      <cdr:y>0.25138</cdr:y>
    </cdr:from>
    <cdr:to>
      <cdr:x>0.35217</cdr:x>
      <cdr:y>0.34331</cdr:y>
    </cdr:to>
    <cdr:sp macro="" textlink="">
      <cdr:nvSpPr>
        <cdr:cNvPr id="5" name="Left Brace 4">
          <a:extLst xmlns:a="http://schemas.openxmlformats.org/drawingml/2006/main">
            <a:ext uri="{FF2B5EF4-FFF2-40B4-BE49-F238E27FC236}">
              <a16:creationId xmlns:a16="http://schemas.microsoft.com/office/drawing/2014/main" id="{6CF384BF-15B2-4AF2-B886-02D5E8EBDB7C}"/>
            </a:ext>
          </a:extLst>
        </cdr:cNvPr>
        <cdr:cNvSpPr/>
      </cdr:nvSpPr>
      <cdr:spPr>
        <a:xfrm xmlns:a="http://schemas.openxmlformats.org/drawingml/2006/main" rot="5400000">
          <a:off x="1275106" y="198711"/>
          <a:ext cx="269152" cy="134360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3667"/>
            </a:solidFill>
          </a:endParaRPr>
        </a:p>
      </cdr:txBody>
    </cdr:sp>
  </cdr:relSizeAnchor>
  <cdr:relSizeAnchor xmlns:cdr="http://schemas.openxmlformats.org/drawingml/2006/chartDrawing">
    <cdr:from>
      <cdr:x>0.68573</cdr:x>
      <cdr:y>0.23201</cdr:y>
    </cdr:from>
    <cdr:to>
      <cdr:x>0.91306</cdr:x>
      <cdr:y>0.32395</cdr:y>
    </cdr:to>
    <cdr:sp macro="" textlink="">
      <cdr:nvSpPr>
        <cdr:cNvPr id="6" name="Left Brace 5">
          <a:extLst xmlns:a="http://schemas.openxmlformats.org/drawingml/2006/main">
            <a:ext uri="{FF2B5EF4-FFF2-40B4-BE49-F238E27FC236}">
              <a16:creationId xmlns:a16="http://schemas.microsoft.com/office/drawing/2014/main" id="{57641826-5789-452D-A5A0-2CB0D54CBF0B}"/>
            </a:ext>
          </a:extLst>
        </cdr:cNvPr>
        <cdr:cNvSpPr/>
      </cdr:nvSpPr>
      <cdr:spPr>
        <a:xfrm xmlns:a="http://schemas.openxmlformats.org/drawingml/2006/main" rot="5400000">
          <a:off x="4590264" y="142029"/>
          <a:ext cx="269152" cy="134360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rgbClr val="003667"/>
            </a:solidFill>
          </a:endParaRPr>
        </a:p>
      </cdr:txBody>
    </cdr:sp>
  </cdr:relSizeAnchor>
  <cdr:relSizeAnchor xmlns:cdr="http://schemas.openxmlformats.org/drawingml/2006/chartDrawing">
    <cdr:from>
      <cdr:x>0.76067</cdr:x>
      <cdr:y>0.06775</cdr:y>
    </cdr:from>
    <cdr:to>
      <cdr:x>0.85134</cdr:x>
      <cdr:y>0.19503</cdr:y>
    </cdr:to>
    <cdr:sp macro="" textlink="">
      <cdr:nvSpPr>
        <cdr:cNvPr id="7" name="TextBox 10">
          <a:extLst xmlns:a="http://schemas.openxmlformats.org/drawingml/2006/main">
            <a:ext uri="{FF2B5EF4-FFF2-40B4-BE49-F238E27FC236}">
              <a16:creationId xmlns:a16="http://schemas.microsoft.com/office/drawing/2014/main" id="{F829E851-7641-4DE1-A4CB-63094CF53447}"/>
            </a:ext>
          </a:extLst>
        </cdr:cNvPr>
        <cdr:cNvSpPr txBox="1"/>
      </cdr:nvSpPr>
      <cdr:spPr>
        <a:xfrm xmlns:a="http://schemas.openxmlformats.org/drawingml/2006/main">
          <a:off x="5299158" y="245767"/>
          <a:ext cx="63164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u="none" strike="noStrike" dirty="0">
              <a:effectLst/>
              <a:latin typeface="Lato" panose="020B0604020202020204" charset="0"/>
              <a:cs typeface="Lato" panose="020B0604020202020204" charset="0"/>
            </a:rPr>
            <a:t>34</a:t>
          </a:r>
          <a:endParaRPr lang="en-AU" sz="2400" b="1" dirty="0">
            <a:latin typeface="Lato" panose="020B0604020202020204" charset="0"/>
            <a:cs typeface="Lato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4CA2-F55E-44EF-ADFE-A6E3ACC2943C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E4E4C-F74D-41A8-9A82-ECBA2C0132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6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76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25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50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13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4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33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979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960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58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723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09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47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825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495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649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16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149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969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939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831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02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923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047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685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04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11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71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74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01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981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D28B9-0E02-42C1-818A-9AC5E684922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07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65FC-F9AE-450A-AE71-D6B8BE242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9627C-4FFA-4E5D-8CEB-BC5B3ACF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114D-F563-43B8-A888-0B8E4AC0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1F685-286E-4F8B-A426-FE826ADA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BA35-811F-4B41-899B-CBF843BE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40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1F68-6FC0-429A-ADCD-974EB3C1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703D0-A9D0-4CED-84BF-26D1A0D53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AC0A-2FCD-4479-807F-ED729101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69D0E-4710-4DAD-BC2B-3FD51FEE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37DC1-3FFA-48DE-B50B-36675444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2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783E0-BDB0-4431-85C7-EFB1A1B75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8E4BC-91C0-4E76-91A9-CB08F41CE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5D4F4-8815-457B-A8D7-4FACFFB1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249F9-81A4-4FB3-9542-4C458676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024D-214F-41AA-9F70-DA75F5E8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65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82F5-8833-406D-ABA0-33AB8F1A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B2C4-7FA5-4AF1-9AAF-B6FBEF03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42DA-2698-46DC-8C26-35C17098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713D-A709-46E2-9E31-3ED12BF7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3800-FD29-421D-B3A9-055FD72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9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742A-BBFE-4E02-A719-07FABE8E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81C1-F955-4172-AE20-E3497912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C51F-C9E2-4E1E-8C22-95F51349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D3977-1A60-4CA1-BA40-81814641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FA6D-2327-4CE6-8562-506C1DAB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7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3D05-54A0-494E-A264-9938FF94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5599-C9E1-4EBA-B34B-5104AF771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45BC8-7813-44C2-A991-C0BFA8364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83770-0589-42A5-BB38-250C0743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BD75C-FD88-4F5B-8743-D8B629A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295E1-B624-4961-8A84-F86CAB0E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75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A69A-6153-4572-BD29-2560B3B1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83B3A-9414-4222-9338-0942FA52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5B4A4-09E2-4C80-BE2E-3246FEF9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46D8E-8581-45A2-A58F-E14004E8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D8E43-9E64-4BF4-AAEA-C98D076A5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4F7B3-25F8-402F-96C5-F424B966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73F6-676B-46A7-88FF-F702F566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F4B4F-F2EF-4E70-863D-22E92E63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3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5D94-A7FB-482D-BF98-DF06F357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C2CF4-E5D6-480B-95D4-68F5A9C8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837AC-7179-4FAD-9431-5B9AF439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3D24F-4CCB-43FB-8CEE-386FA1E6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81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554E2-17CB-49FA-8C99-8F0ABCB1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08AD5-82CA-4D8C-9AD1-3440A404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0EE63-8FE8-457A-8503-4C8E718B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35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0A7-C63F-4718-9556-8430FD0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8CAE-F246-4A2A-B2F3-07DE833B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9B7B4-1C3B-4DFF-A2DC-7E00392DC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D8B16-795B-4E49-A6C2-DFC1F994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EA664-A3B3-44D8-9CB9-FBA0B74D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C50E-63DC-4D65-A0B1-49BEDD84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8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CB6-88E8-4A80-8A54-04660ACB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6FB35-58CF-4790-AA67-DE31B9D9B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F321F-08E8-4D0F-9560-9915C953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DD89-E2CB-43A7-8DA0-39FB92E1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BC503-F81D-4388-AF8D-2A616E62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2A28F-70E1-4285-8205-95A107D5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A0EFE-16EF-4712-B778-8B503AC3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F410F-11F8-4BE4-966E-EE03FE2D5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7063-17A8-497A-B2DE-3C0B345EF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8173-6C37-4536-9199-FAD9FBB4676F}" type="datetimeFigureOut">
              <a:rPr lang="en-AU" smtClean="0"/>
              <a:t>31/03/2021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BE91-D566-494C-BCE7-35F0232E8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17FE-5AB5-451B-B7A7-05630568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C43A-32F1-4A92-A330-7DAB4FC691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90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2.png"/><Relationship Id="rId4" Type="http://schemas.microsoft.com/office/2014/relationships/chartEx" Target="../charts/chartEx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www.ncls.org.au/" TargetMode="External"/><Relationship Id="rId4" Type="http://schemas.openxmlformats.org/officeDocument/2006/relationships/hyperlink" Target="mailto:info@ncls.org.au" TargetMode="External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9770ED-E71D-4662-8AD0-E63840E3B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0" t="6724" r="26222" b="14841"/>
          <a:stretch/>
        </p:blipFill>
        <p:spPr>
          <a:xfrm>
            <a:off x="0" y="587322"/>
            <a:ext cx="12192000" cy="66271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E2200C-324D-4C02-A9FD-F00113A67790}"/>
              </a:ext>
            </a:extLst>
          </p:cNvPr>
          <p:cNvSpPr/>
          <p:nvPr/>
        </p:nvSpPr>
        <p:spPr>
          <a:xfrm>
            <a:off x="1135699" y="40654"/>
            <a:ext cx="9224542" cy="109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C67D1-2FD2-44C6-9DF1-7720C0913F91}"/>
              </a:ext>
            </a:extLst>
          </p:cNvPr>
          <p:cNvSpPr txBox="1"/>
          <p:nvPr/>
        </p:nvSpPr>
        <p:spPr>
          <a:xfrm>
            <a:off x="3433933" y="185072"/>
            <a:ext cx="85418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Australian spirituality and wellbeing</a:t>
            </a:r>
          </a:p>
          <a:p>
            <a:r>
              <a:rPr lang="en-US" sz="2400" b="1" dirty="0">
                <a:solidFill>
                  <a:srgbClr val="55476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2020 Australian Community Survey</a:t>
            </a:r>
          </a:p>
          <a:p>
            <a:r>
              <a:rPr lang="en-US" sz="2400" b="1" dirty="0">
                <a:solidFill>
                  <a:srgbClr val="0070C0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Run by NCLS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764A4-A7DF-4184-927C-8BF699649014}"/>
              </a:ext>
            </a:extLst>
          </p:cNvPr>
          <p:cNvSpPr txBox="1"/>
          <p:nvPr/>
        </p:nvSpPr>
        <p:spPr>
          <a:xfrm>
            <a:off x="8001717" y="810824"/>
            <a:ext cx="387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55476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Dr Ruth Powell Director </a:t>
            </a:r>
          </a:p>
          <a:p>
            <a:pPr algn="r"/>
            <a:r>
              <a:rPr lang="en-US" dirty="0">
                <a:solidFill>
                  <a:srgbClr val="55476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NCLS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F2167C-FE57-4AB9-98CC-6E144DCF3E2C}"/>
              </a:ext>
            </a:extLst>
          </p:cNvPr>
          <p:cNvGrpSpPr/>
          <p:nvPr/>
        </p:nvGrpSpPr>
        <p:grpSpPr>
          <a:xfrm>
            <a:off x="480009" y="248773"/>
            <a:ext cx="2774695" cy="745526"/>
            <a:chOff x="480009" y="248773"/>
            <a:chExt cx="2774695" cy="745526"/>
          </a:xfrm>
        </p:grpSpPr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4BFDEFD-86C8-4D1B-843F-8E84166BB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1" y="353362"/>
              <a:ext cx="1111713" cy="6409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687952-CE48-4222-A55C-7F78445CA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009" y="248773"/>
              <a:ext cx="1483753" cy="745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97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3ACE9D-B508-4143-9511-E9FD067DA064}"/>
              </a:ext>
            </a:extLst>
          </p:cNvPr>
          <p:cNvSpPr txBox="1"/>
          <p:nvPr/>
        </p:nvSpPr>
        <p:spPr>
          <a:xfrm>
            <a:off x="839485" y="290782"/>
            <a:ext cx="10275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Mystical &amp; supernatural experiences by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1D46C-8B2D-453A-BB02-CE1D35EFF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163" y="1067283"/>
            <a:ext cx="8981659" cy="463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69EF9-80F8-4507-A44B-21551C271E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17" y="998668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8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B4BB8-39A0-4974-82EB-6968FEA36852}"/>
              </a:ext>
            </a:extLst>
          </p:cNvPr>
          <p:cNvSpPr txBox="1"/>
          <p:nvPr/>
        </p:nvSpPr>
        <p:spPr>
          <a:xfrm>
            <a:off x="839485" y="290782"/>
            <a:ext cx="5369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Prayer and meditation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396734-A38D-4E98-A677-B4EBC8F24BEB}"/>
              </a:ext>
            </a:extLst>
          </p:cNvPr>
          <p:cNvSpPr txBox="1"/>
          <p:nvPr/>
        </p:nvSpPr>
        <p:spPr>
          <a:xfrm>
            <a:off x="128571" y="1551897"/>
            <a:ext cx="489110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68580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Many Australians pray or meditate.</a:t>
            </a:r>
          </a:p>
          <a:p>
            <a:pPr marL="685800" marR="68580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28% do so at least once a week.</a:t>
            </a:r>
            <a:endParaRPr lang="en-AU" sz="36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173B7-BF3D-4FCF-A444-E969F9ED9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234" y="888528"/>
            <a:ext cx="6664281" cy="4720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C8D59-F8C2-4342-9E6C-098F8AFFFB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765" y="458918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2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BC2FB-32C4-43A4-8682-CCE41DFDE9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45" y="128956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EEA49-94D9-4581-A99C-33BA2D7113E7}"/>
              </a:ext>
            </a:extLst>
          </p:cNvPr>
          <p:cNvSpPr txBox="1"/>
          <p:nvPr/>
        </p:nvSpPr>
        <p:spPr>
          <a:xfrm>
            <a:off x="839485" y="290782"/>
            <a:ext cx="7072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Prayer and meditation by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F23BE-741A-4E84-98FF-CB5B3F6EE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122" y="998668"/>
            <a:ext cx="6921387" cy="47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29E3F-A1D0-4BE3-9BF8-613B5D6F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999" y="1557876"/>
            <a:ext cx="3107141" cy="479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ABC1DC-D24F-4C6D-95D4-AE62CCA6F2F9}"/>
              </a:ext>
            </a:extLst>
          </p:cNvPr>
          <p:cNvSpPr txBox="1"/>
          <p:nvPr/>
        </p:nvSpPr>
        <p:spPr>
          <a:xfrm>
            <a:off x="839485" y="290782"/>
            <a:ext cx="6794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service attendance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BF762-B885-4B35-9E28-BB297DCBE6A4}"/>
              </a:ext>
            </a:extLst>
          </p:cNvPr>
          <p:cNvSpPr txBox="1"/>
          <p:nvPr/>
        </p:nvSpPr>
        <p:spPr>
          <a:xfrm>
            <a:off x="433106" y="1460404"/>
            <a:ext cx="39324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16% of Australians attended religious services weekly or monthly during 2020</a:t>
            </a:r>
            <a:endParaRPr lang="en-AU" sz="36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75AC2-3FA8-4B34-A20D-7A6B866E9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687" y="1036499"/>
            <a:ext cx="6637470" cy="4542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E51F8C-5314-4A63-9D7E-EE972EF1936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87" y="290782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8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879714-5488-4906-9DDF-8D301731C0FA}"/>
              </a:ext>
            </a:extLst>
          </p:cNvPr>
          <p:cNvSpPr txBox="1"/>
          <p:nvPr/>
        </p:nvSpPr>
        <p:spPr>
          <a:xfrm>
            <a:off x="839485" y="290782"/>
            <a:ext cx="9146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service attendance over time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19D633A0-0128-4599-9589-D61BF108E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1" y="1720972"/>
            <a:ext cx="6183723" cy="3289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98F0CB-EE1B-4807-9DAB-599477274942}"/>
              </a:ext>
            </a:extLst>
          </p:cNvPr>
          <p:cNvSpPr txBox="1"/>
          <p:nvPr/>
        </p:nvSpPr>
        <p:spPr>
          <a:xfrm>
            <a:off x="583771" y="1458915"/>
            <a:ext cx="5879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Figure: </a:t>
            </a:r>
            <a:r>
              <a:rPr lang="en-US" sz="1400" dirty="0">
                <a:solidFill>
                  <a:srgbClr val="5547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Self-reported monthly religious service attendance since 1950</a:t>
            </a:r>
            <a:endParaRPr lang="en-A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4A94F-3C76-4BE7-9777-94B0DAC63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292" y="1260725"/>
            <a:ext cx="5488785" cy="3559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DBD15-6514-4D36-B8D7-F64DEF7F91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577" y="458918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19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0095C-9B10-4BB1-84A0-E41F44A437F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87" y="354415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F72835-D6AC-4F4E-9C7C-04091F92290A}"/>
              </a:ext>
            </a:extLst>
          </p:cNvPr>
          <p:cNvSpPr txBox="1"/>
          <p:nvPr/>
        </p:nvSpPr>
        <p:spPr>
          <a:xfrm>
            <a:off x="839485" y="290782"/>
            <a:ext cx="8497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service attendance by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2EB20-035F-4047-9ADB-CE53A8AB5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80" y="1262123"/>
            <a:ext cx="9331555" cy="35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7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3958"/>
            <a:ext cx="12192000" cy="2566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76372-9EC0-4EED-96B9-A7D7AA97B853}"/>
              </a:ext>
            </a:extLst>
          </p:cNvPr>
          <p:cNvSpPr txBox="1"/>
          <p:nvPr/>
        </p:nvSpPr>
        <p:spPr>
          <a:xfrm>
            <a:off x="839485" y="1192783"/>
            <a:ext cx="7435835" cy="462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During COVID-19, religious service attendance changed as people gathered in online forums.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The 2020 ACS asked “Since March have you attended online religious services?”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No – 80%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Yes – 17%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Weddings, funerals and baptisms online - 3%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651BC-C711-4B12-9C86-7155A99B1CF8}"/>
              </a:ext>
            </a:extLst>
          </p:cNvPr>
          <p:cNvSpPr txBox="1"/>
          <p:nvPr/>
        </p:nvSpPr>
        <p:spPr>
          <a:xfrm>
            <a:off x="839485" y="290782"/>
            <a:ext cx="1020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Online religious service attendance in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A0DE89-0F77-4678-8648-B86F3FA9414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113" y="338373"/>
            <a:ext cx="10795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F2FCA-6ED7-4A9C-A72E-DB909F12795D}"/>
              </a:ext>
            </a:extLst>
          </p:cNvPr>
          <p:cNvSpPr txBox="1"/>
          <p:nvPr/>
        </p:nvSpPr>
        <p:spPr>
          <a:xfrm>
            <a:off x="8721090" y="2442452"/>
            <a:ext cx="3217522" cy="18115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6E3695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Age differences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~ </a:t>
            </a:r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19% of each age group had tried online religious services, e</a:t>
            </a:r>
            <a:r>
              <a:rPr lang="en-US" sz="1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xcept </a:t>
            </a:r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those aged 50 to 64 years (only 9% went online). </a:t>
            </a:r>
            <a:endParaRPr lang="en-AU" sz="12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A6EF8-C984-436F-89C4-52ED971B6E10}"/>
              </a:ext>
            </a:extLst>
          </p:cNvPr>
          <p:cNvSpPr txBox="1"/>
          <p:nvPr/>
        </p:nvSpPr>
        <p:spPr>
          <a:xfrm>
            <a:off x="488633" y="290782"/>
            <a:ext cx="8645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Importance of faith for life 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40B2-C2A9-4285-8F41-8AC72690BCAA}"/>
              </a:ext>
            </a:extLst>
          </p:cNvPr>
          <p:cNvSpPr txBox="1"/>
          <p:nvPr/>
        </p:nvSpPr>
        <p:spPr>
          <a:xfrm>
            <a:off x="488632" y="1129229"/>
            <a:ext cx="39233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36% of Australians say religious faith or spirituality is important in shaping life decisions. </a:t>
            </a:r>
            <a:endParaRPr lang="en-AU" sz="36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280AF-85B1-47DE-971F-0A7CE30C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75" y="998668"/>
            <a:ext cx="6417092" cy="4529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1F2CE-1332-4F7E-95A8-54F8B73628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96" y="290782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35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92E7BB-98CB-47C6-A1F2-33818671960F}"/>
              </a:ext>
            </a:extLst>
          </p:cNvPr>
          <p:cNvSpPr txBox="1"/>
          <p:nvPr/>
        </p:nvSpPr>
        <p:spPr>
          <a:xfrm>
            <a:off x="488633" y="290782"/>
            <a:ext cx="948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Importance of faith for decisions by 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B2E20-D400-422C-BDCB-9F17B506CE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022" y="290782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1F755-9ECF-4FCD-B02A-37D266AF8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480" y="1097280"/>
            <a:ext cx="8482547" cy="44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584"/>
            <a:ext cx="12192000" cy="2566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31991C-34D3-40DA-825B-EDAD8392A18A}"/>
              </a:ext>
            </a:extLst>
          </p:cNvPr>
          <p:cNvSpPr txBox="1"/>
          <p:nvPr/>
        </p:nvSpPr>
        <p:spPr>
          <a:xfrm>
            <a:off x="488633" y="290782"/>
            <a:ext cx="9121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Self perceptions. Religious? Spiritual?  </a:t>
            </a:r>
            <a:endParaRPr lang="en-US" sz="4000" b="1" dirty="0">
              <a:solidFill>
                <a:srgbClr val="01C3D6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CB6FE-D182-43E5-B905-FD16A5BD4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92" b="9821"/>
          <a:stretch/>
        </p:blipFill>
        <p:spPr>
          <a:xfrm>
            <a:off x="416823" y="1062044"/>
            <a:ext cx="3238041" cy="1907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E6741-3861-431F-AC2E-348459350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50" b="11115"/>
          <a:stretch/>
        </p:blipFill>
        <p:spPr>
          <a:xfrm>
            <a:off x="436692" y="3073138"/>
            <a:ext cx="3096330" cy="18005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E10CE-EE4D-4323-B599-C27C41941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002" y="1062044"/>
            <a:ext cx="6888894" cy="45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69C1C20-933C-4B62-8AC6-8DB05D8C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437"/>
            <a:ext cx="12192000" cy="2427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433634" y="1541871"/>
            <a:ext cx="6517621" cy="202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NCLS Research aims to provide a picture of social attitudes, religion, spirituality, and wellbeing in Australian communities.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The ACS has been run by </a:t>
            </a:r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NCLS Research and partners in 1998, 2002, 2009, 2016, 2018, 2019 and 2020.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0DDB1-D2F5-44F9-A1F8-84BBE133FACF}"/>
              </a:ext>
            </a:extLst>
          </p:cNvPr>
          <p:cNvSpPr txBox="1"/>
          <p:nvPr/>
        </p:nvSpPr>
        <p:spPr>
          <a:xfrm>
            <a:off x="839485" y="290782"/>
            <a:ext cx="90529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About Australian Community Surveys </a:t>
            </a:r>
          </a:p>
          <a:p>
            <a:r>
              <a:rPr lang="en-US" sz="2800" b="1" dirty="0">
                <a:solidFill>
                  <a:srgbClr val="091E6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Run by NCLS Research</a:t>
            </a:r>
            <a:endParaRPr lang="en-AU" sz="2800" b="1" dirty="0">
              <a:solidFill>
                <a:srgbClr val="091E66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4" name="Picture 13" descr="A picture containing tree&#10;&#10;Description automatically generated">
            <a:extLst>
              <a:ext uri="{FF2B5EF4-FFF2-40B4-BE49-F238E27FC236}">
                <a16:creationId xmlns:a16="http://schemas.microsoft.com/office/drawing/2014/main" id="{4229D2AE-9DD7-4C80-846F-293D05B58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55" y="1065733"/>
            <a:ext cx="4543161" cy="31342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F81233-85D5-4D52-A67F-91FF10A3B404}"/>
              </a:ext>
            </a:extLst>
          </p:cNvPr>
          <p:cNvSpPr txBox="1"/>
          <p:nvPr/>
        </p:nvSpPr>
        <p:spPr>
          <a:xfrm>
            <a:off x="433634" y="3695342"/>
            <a:ext cx="11642102" cy="2054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55476B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Goals</a:t>
            </a:r>
            <a:endParaRPr lang="en-AU" sz="2000" b="1" dirty="0">
              <a:solidFill>
                <a:srgbClr val="55476B"/>
              </a:solidFill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1. To compare the attitudes of church attenders and the wider community on a range of social issues;</a:t>
            </a:r>
            <a:endParaRPr lang="en-AU" sz="20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2. To track religiosity trends over time, including religious beliefs, practices and experience;</a:t>
            </a:r>
            <a:endParaRPr lang="en-AU" sz="20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3. To evaluate how the Australian community views the role of churches in society.</a:t>
            </a:r>
            <a:endParaRPr lang="en-AU" sz="20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B387A-1644-4F27-8A8C-10654E3B3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BEE42-8098-46C9-8948-A8AE65C3A273}"/>
              </a:ext>
            </a:extLst>
          </p:cNvPr>
          <p:cNvGrpSpPr/>
          <p:nvPr/>
        </p:nvGrpSpPr>
        <p:grpSpPr>
          <a:xfrm>
            <a:off x="8385518" y="6175165"/>
            <a:ext cx="2355789" cy="620129"/>
            <a:chOff x="480009" y="248773"/>
            <a:chExt cx="2774695" cy="745526"/>
          </a:xfrm>
        </p:grpSpPr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FB039FE-37B2-4086-B1B1-EFB4D2D0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1" y="353362"/>
              <a:ext cx="1111713" cy="6409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55FA6E-1809-43BA-9D24-DA7A361EE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09" y="248773"/>
              <a:ext cx="1483753" cy="745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186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4AC70-465C-40E0-B685-3FCF937B003D}"/>
              </a:ext>
            </a:extLst>
          </p:cNvPr>
          <p:cNvSpPr txBox="1"/>
          <p:nvPr/>
        </p:nvSpPr>
        <p:spPr>
          <a:xfrm>
            <a:off x="565894" y="1424584"/>
            <a:ext cx="5778345" cy="3215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‘Religious and Spiritual’ </a:t>
            </a:r>
          </a:p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en-US" sz="2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 - </a:t>
            </a: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people who are </a:t>
            </a:r>
            <a:r>
              <a:rPr lang="en-US" sz="28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practising</a:t>
            </a:r>
            <a:endParaRPr lang="en-AU" sz="28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en-AU" sz="2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2. </a:t>
            </a: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‘Moderately religious and spiritual’ – non-</a:t>
            </a:r>
            <a:r>
              <a:rPr lang="en-US" sz="2800" dirty="0" err="1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practising</a:t>
            </a: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 </a:t>
            </a:r>
            <a:endParaRPr lang="en-AU" dirty="0"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spcBef>
                <a:spcPts val="500"/>
              </a:spcBef>
            </a:pPr>
            <a:r>
              <a:rPr lang="en-AU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3. </a:t>
            </a: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‘Spiritual but not religious’, and</a:t>
            </a:r>
            <a:endParaRPr lang="en-AU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4. ‘Neither religious nor spiritual’.</a:t>
            </a:r>
            <a:endParaRPr lang="en-AU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35E6E-5F92-4161-BA16-52C73F948467}"/>
              </a:ext>
            </a:extLst>
          </p:cNvPr>
          <p:cNvSpPr txBox="1"/>
          <p:nvPr/>
        </p:nvSpPr>
        <p:spPr>
          <a:xfrm>
            <a:off x="488633" y="290782"/>
            <a:ext cx="6466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Four clusters of Australians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56B8B-74A6-4DCE-AF82-3F929056C7C4}"/>
              </a:ext>
            </a:extLst>
          </p:cNvPr>
          <p:cNvSpPr txBox="1"/>
          <p:nvPr/>
        </p:nvSpPr>
        <p:spPr>
          <a:xfrm>
            <a:off x="1571918" y="4701246"/>
            <a:ext cx="4524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*Based on cluster 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analysis and indicative of four general approaches to religion and spirituality in Australia.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A380F-4188-4878-AB02-1BCE0452A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269"/>
          <a:stretch/>
        </p:blipFill>
        <p:spPr>
          <a:xfrm>
            <a:off x="6096000" y="887519"/>
            <a:ext cx="5690564" cy="47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5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6088CD3-CEBB-4317-8CA0-3D332F92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4415"/>
            <a:ext cx="12192000" cy="257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809989" y="1903560"/>
            <a:ext cx="11275174" cy="739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4000" b="1" kern="1200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Part 2: </a:t>
            </a:r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Australian wellbeing, stress and support</a:t>
            </a:r>
            <a:endParaRPr lang="en-AU" sz="4000" b="1" dirty="0">
              <a:solidFill>
                <a:srgbClr val="01C3D6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3" name="Picture 12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B3206A0-B15A-4208-9644-33AEB1BB5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1E794-37B3-4C8D-9DB0-F96609B3D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932" y="2831345"/>
            <a:ext cx="5275055" cy="26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68F481E7-BD08-43EF-86FB-5689100E1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317"/>
            <a:ext cx="12192000" cy="256641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859192"/>
              </p:ext>
            </p:extLst>
          </p:nvPr>
        </p:nvGraphicFramePr>
        <p:xfrm>
          <a:off x="2832100" y="1447846"/>
          <a:ext cx="9194800" cy="443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1319338-BD8D-4B5C-9626-39BF289483D6}"/>
              </a:ext>
            </a:extLst>
          </p:cNvPr>
          <p:cNvSpPr txBox="1"/>
          <p:nvPr/>
        </p:nvSpPr>
        <p:spPr>
          <a:xfrm>
            <a:off x="488633" y="290782"/>
            <a:ext cx="4891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Satisfaction with life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0351D-B178-46FF-9589-DC920F844EBB}"/>
              </a:ext>
            </a:extLst>
          </p:cNvPr>
          <p:cNvSpPr txBox="1"/>
          <p:nvPr/>
        </p:nvSpPr>
        <p:spPr>
          <a:xfrm>
            <a:off x="3235072" y="1863988"/>
            <a:ext cx="735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</a:t>
            </a:r>
            <a:r>
              <a:rPr lang="en-US" sz="1800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satisfaction by age group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C89B7-C08F-4CCD-B78C-31344E7A3121}"/>
              </a:ext>
            </a:extLst>
          </p:cNvPr>
          <p:cNvSpPr txBox="1"/>
          <p:nvPr/>
        </p:nvSpPr>
        <p:spPr>
          <a:xfrm>
            <a:off x="457200" y="1025975"/>
            <a:ext cx="1013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Thinking about your own life and personal circumstances, how satisfied are you with your life as a whole?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FDB9AD-46F1-445C-B11B-637AAAE12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14F9F-FBC5-47EB-A4DD-FFF3B18AD1CA}"/>
              </a:ext>
            </a:extLst>
          </p:cNvPr>
          <p:cNvSpPr txBox="1"/>
          <p:nvPr/>
        </p:nvSpPr>
        <p:spPr>
          <a:xfrm>
            <a:off x="419100" y="2048654"/>
            <a:ext cx="22479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Australians are generally satisfied with life</a:t>
            </a:r>
            <a:endParaRPr lang="en-AU" sz="2800" dirty="0"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endParaRPr lang="en-US" sz="16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r>
              <a:rPr lang="en-US" sz="20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86% scored 5 or higher out of 10</a:t>
            </a:r>
          </a:p>
          <a:p>
            <a:r>
              <a:rPr lang="en-US" sz="20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overall</a:t>
            </a:r>
            <a:endParaRPr lang="en-A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4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68F481E7-BD08-43EF-86FB-5689100E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435"/>
            <a:ext cx="12192000" cy="2566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319338-BD8D-4B5C-9626-39BF289483D6}"/>
              </a:ext>
            </a:extLst>
          </p:cNvPr>
          <p:cNvSpPr txBox="1"/>
          <p:nvPr/>
        </p:nvSpPr>
        <p:spPr>
          <a:xfrm>
            <a:off x="488633" y="290782"/>
            <a:ext cx="5356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Levels of stress by 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0351D-B178-46FF-9589-DC920F844EBB}"/>
              </a:ext>
            </a:extLst>
          </p:cNvPr>
          <p:cNvSpPr txBox="1"/>
          <p:nvPr/>
        </p:nvSpPr>
        <p:spPr>
          <a:xfrm>
            <a:off x="3414384" y="1548779"/>
            <a:ext cx="735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</a:t>
            </a:r>
            <a:r>
              <a:rPr lang="en-US" sz="1800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800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Levels of stress by age </a:t>
            </a:r>
            <a:r>
              <a:rPr lang="en-US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C89B7-C08F-4CCD-B78C-31344E7A3121}"/>
              </a:ext>
            </a:extLst>
          </p:cNvPr>
          <p:cNvSpPr txBox="1"/>
          <p:nvPr/>
        </p:nvSpPr>
        <p:spPr>
          <a:xfrm>
            <a:off x="457200" y="1025975"/>
            <a:ext cx="101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AU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a scale of 0 to 10, how stressed have you felt in the past month?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FDB9AD-46F1-445C-B11B-637AAAE1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14F9F-FBC5-47EB-A4DD-FFF3B18AD1CA}"/>
              </a:ext>
            </a:extLst>
          </p:cNvPr>
          <p:cNvSpPr txBox="1"/>
          <p:nvPr/>
        </p:nvSpPr>
        <p:spPr>
          <a:xfrm>
            <a:off x="457200" y="2016971"/>
            <a:ext cx="26035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Half of Australians are moderately stressed.</a:t>
            </a:r>
          </a:p>
          <a:p>
            <a:endParaRPr lang="en-US" sz="2800" dirty="0"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Older people were generally less stressed 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959859"/>
              </p:ext>
            </p:extLst>
          </p:nvPr>
        </p:nvGraphicFramePr>
        <p:xfrm>
          <a:off x="3517900" y="2016971"/>
          <a:ext cx="8356600" cy="372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843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ctangle&#10;&#10;Description automatically generated with low confidence">
            <a:extLst>
              <a:ext uri="{FF2B5EF4-FFF2-40B4-BE49-F238E27FC236}">
                <a16:creationId xmlns:a16="http://schemas.microsoft.com/office/drawing/2014/main" id="{278B5DB3-87F7-4E12-8AAC-710A3EB3C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912"/>
            <a:ext cx="12192000" cy="2566416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8A054FA-F7BA-4ECC-B294-1CA5E253E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39877"/>
              </p:ext>
            </p:extLst>
          </p:nvPr>
        </p:nvGraphicFramePr>
        <p:xfrm>
          <a:off x="809466" y="1874520"/>
          <a:ext cx="10573068" cy="34383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8693467">
                  <a:extLst>
                    <a:ext uri="{9D8B030D-6E8A-4147-A177-3AD203B41FA5}">
                      <a16:colId xmlns:a16="http://schemas.microsoft.com/office/drawing/2014/main" val="1500611619"/>
                    </a:ext>
                  </a:extLst>
                </a:gridCol>
                <a:gridCol w="1879601">
                  <a:extLst>
                    <a:ext uri="{9D8B030D-6E8A-4147-A177-3AD203B41FA5}">
                      <a16:colId xmlns:a16="http://schemas.microsoft.com/office/drawing/2014/main" val="1435912261"/>
                    </a:ext>
                  </a:extLst>
                </a:gridCol>
              </a:tblGrid>
              <a:tr h="437198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Family relationships</a:t>
                      </a:r>
                      <a:endParaRPr lang="en-AU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3732718"/>
                  </a:ext>
                </a:extLst>
              </a:tr>
              <a:tr h="41096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 of isolation and social distancing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91388974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Safety of self, close family members or friends, due to COVID-19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1743502"/>
                  </a:ext>
                </a:extLst>
              </a:tr>
              <a:tr h="50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Possible or actual loss of household income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9012171"/>
                  </a:ext>
                </a:extLst>
              </a:tr>
              <a:tr h="39276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Being able to access basic needs and services</a:t>
                      </a:r>
                      <a:endParaRPr lang="en-US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53827453"/>
                  </a:ext>
                </a:extLst>
              </a:tr>
              <a:tr h="392763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Children's education</a:t>
                      </a:r>
                      <a:endParaRPr lang="en-AU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374942"/>
                  </a:ext>
                </a:extLst>
              </a:tr>
              <a:tr h="390285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Other </a:t>
                      </a:r>
                      <a:endParaRPr lang="en-AU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3587462"/>
                  </a:ext>
                </a:extLst>
              </a:tr>
              <a:tr h="390285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None of the above</a:t>
                      </a:r>
                      <a:endParaRPr lang="en-AU" sz="2000" b="0" i="0" u="none" strike="noStrike" dirty="0">
                        <a:solidFill>
                          <a:srgbClr val="264A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38%</a:t>
                      </a:r>
                      <a:endParaRPr lang="en-AU" sz="2000" b="0" i="0" u="none" strike="noStrike" dirty="0">
                        <a:solidFill>
                          <a:srgbClr val="010205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27" marR="5627" marT="562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7219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1701F45-EB65-464D-A92E-E6F54DF1BB26}"/>
              </a:ext>
            </a:extLst>
          </p:cNvPr>
          <p:cNvSpPr txBox="1"/>
          <p:nvPr/>
        </p:nvSpPr>
        <p:spPr>
          <a:xfrm>
            <a:off x="552133" y="970064"/>
            <a:ext cx="9963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Thinking about the past month (Oct-Nov 2020), have any of the following caused high levels of stress for you or your household?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BAB957-660C-4262-A681-17C8D0E2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21976E-2F0B-46FD-9B0F-EB18862580A4}"/>
              </a:ext>
            </a:extLst>
          </p:cNvPr>
          <p:cNvSpPr txBox="1"/>
          <p:nvPr/>
        </p:nvSpPr>
        <p:spPr>
          <a:xfrm>
            <a:off x="552133" y="351976"/>
            <a:ext cx="7571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Sources of stress for Australians</a:t>
            </a:r>
          </a:p>
        </p:txBody>
      </p:sp>
    </p:spTree>
    <p:extLst>
      <p:ext uri="{BB962C8B-B14F-4D97-AF65-F5344CB8AC3E}">
        <p14:creationId xmlns:p14="http://schemas.microsoft.com/office/powerpoint/2010/main" val="320599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F94FCA2A-9F02-4A25-9BE9-1FF1C195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192"/>
            <a:ext cx="12192000" cy="256641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658295"/>
              </p:ext>
            </p:extLst>
          </p:nvPr>
        </p:nvGraphicFramePr>
        <p:xfrm>
          <a:off x="5067300" y="1996138"/>
          <a:ext cx="6515100" cy="379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FF8DC6-106B-4914-AE0B-733C76195FF0}"/>
              </a:ext>
            </a:extLst>
          </p:cNvPr>
          <p:cNvSpPr txBox="1"/>
          <p:nvPr/>
        </p:nvSpPr>
        <p:spPr>
          <a:xfrm>
            <a:off x="552133" y="351976"/>
            <a:ext cx="810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Sources of support for Australians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EDCAC4-CCFD-4CF9-9558-23221C1BD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B2DDB-4109-40EB-96B7-3B6C3E760FFA}"/>
              </a:ext>
            </a:extLst>
          </p:cNvPr>
          <p:cNvSpPr txBox="1"/>
          <p:nvPr/>
        </p:nvSpPr>
        <p:spPr>
          <a:xfrm>
            <a:off x="6042660" y="1633621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6E3695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Figure</a:t>
            </a:r>
            <a:r>
              <a:rPr lang="en-US" sz="1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: Sources of support </a:t>
            </a:r>
            <a:endParaRPr lang="en-AU" sz="12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1312E-11A4-4ED8-8B43-32746B6189B8}"/>
              </a:ext>
            </a:extLst>
          </p:cNvPr>
          <p:cNvSpPr txBox="1"/>
          <p:nvPr/>
        </p:nvSpPr>
        <p:spPr>
          <a:xfrm>
            <a:off x="609600" y="1641161"/>
            <a:ext cx="3632200" cy="258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36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Most Australians had someone to call on for support</a:t>
            </a:r>
            <a:r>
              <a:rPr lang="en-US" sz="24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AU" sz="16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1BC0C-9209-49F0-8176-C73587A59D8C}"/>
              </a:ext>
            </a:extLst>
          </p:cNvPr>
          <p:cNvSpPr txBox="1"/>
          <p:nvPr/>
        </p:nvSpPr>
        <p:spPr>
          <a:xfrm>
            <a:off x="552132" y="931072"/>
            <a:ext cx="9087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defRPr>
            </a:pPr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have someone you can call on for help or support?</a:t>
            </a:r>
          </a:p>
        </p:txBody>
      </p:sp>
    </p:spTree>
    <p:extLst>
      <p:ext uri="{BB962C8B-B14F-4D97-AF65-F5344CB8AC3E}">
        <p14:creationId xmlns:p14="http://schemas.microsoft.com/office/powerpoint/2010/main" val="109401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6088CD3-CEBB-4317-8CA0-3D332F92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4415"/>
            <a:ext cx="12192000" cy="257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809989" y="1903560"/>
            <a:ext cx="11158234" cy="739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4000" b="1" kern="1200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Part 3</a:t>
            </a:r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 Links between spirituality and wellbeing</a:t>
            </a:r>
            <a:endParaRPr lang="en-AU" sz="4000" b="1" dirty="0">
              <a:solidFill>
                <a:srgbClr val="01C3D6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pic>
        <p:nvPicPr>
          <p:cNvPr id="13" name="Picture 12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380445C-060E-46BE-BBCD-A3C57BFC4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317"/>
            <a:ext cx="12192000" cy="256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96233-DC2A-466D-A5AF-7B4E9DDE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932" y="2831345"/>
            <a:ext cx="5275055" cy="26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521A4821-C8AA-41FF-A085-C3958716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192"/>
            <a:ext cx="12192000" cy="256641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8B36B3-FAD7-4FC1-9E6A-35DA9A174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294194"/>
              </p:ext>
            </p:extLst>
          </p:nvPr>
        </p:nvGraphicFramePr>
        <p:xfrm>
          <a:off x="4835272" y="2493423"/>
          <a:ext cx="7356728" cy="39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5AD408-1335-49DC-AF58-07F691DF9D91}"/>
              </a:ext>
            </a:extLst>
          </p:cNvPr>
          <p:cNvSpPr txBox="1"/>
          <p:nvPr/>
        </p:nvSpPr>
        <p:spPr>
          <a:xfrm>
            <a:off x="552133" y="1161905"/>
            <a:ext cx="9950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context of this year's crises (including bushfires and the global COVID-19 pandemic), how important do you think spiritual practices are to support people's wellbeing? </a:t>
            </a:r>
            <a:endParaRPr lang="en-AU" sz="2400" b="1" i="1" dirty="0">
              <a:solidFill>
                <a:srgbClr val="091E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4AB505-583A-4609-A26A-987C249BB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963FAC-112D-4776-8DDD-AC69B24EF2C3}"/>
              </a:ext>
            </a:extLst>
          </p:cNvPr>
          <p:cNvSpPr txBox="1"/>
          <p:nvPr/>
        </p:nvSpPr>
        <p:spPr>
          <a:xfrm>
            <a:off x="552133" y="351976"/>
            <a:ext cx="98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Spiritual practices in context of crisis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67CCB-AE76-4B0F-AC00-553DF06FEF10}"/>
              </a:ext>
            </a:extLst>
          </p:cNvPr>
          <p:cNvSpPr txBox="1"/>
          <p:nvPr/>
        </p:nvSpPr>
        <p:spPr>
          <a:xfrm>
            <a:off x="4835272" y="2285476"/>
            <a:ext cx="7356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16: </a:t>
            </a:r>
            <a:r>
              <a:rPr lang="en-US" sz="1800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Perceived importance of spiritual practices for wellbeing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A15234-C63C-493A-A71C-E6A6A6DBDEDC}"/>
              </a:ext>
            </a:extLst>
          </p:cNvPr>
          <p:cNvSpPr txBox="1"/>
          <p:nvPr/>
        </p:nvSpPr>
        <p:spPr>
          <a:xfrm>
            <a:off x="552133" y="2570181"/>
            <a:ext cx="3702367" cy="2527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Two-thirds thought spiritual practices have been important during the bushfires and COVID crises.</a:t>
            </a:r>
            <a:endParaRPr lang="en-AU" sz="28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16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ctangle&#10;&#10;Description automatically generated with low confidence">
            <a:extLst>
              <a:ext uri="{FF2B5EF4-FFF2-40B4-BE49-F238E27FC236}">
                <a16:creationId xmlns:a16="http://schemas.microsoft.com/office/drawing/2014/main" id="{16809467-3888-4001-B221-980C9AE78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192"/>
            <a:ext cx="12192000" cy="256641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25695B-AE51-4C06-B3A6-BB6671739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52149"/>
              </p:ext>
            </p:extLst>
          </p:nvPr>
        </p:nvGraphicFramePr>
        <p:xfrm>
          <a:off x="724339" y="2105613"/>
          <a:ext cx="10363199" cy="33638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156700">
                  <a:extLst>
                    <a:ext uri="{9D8B030D-6E8A-4147-A177-3AD203B41FA5}">
                      <a16:colId xmlns:a16="http://schemas.microsoft.com/office/drawing/2014/main" val="3081500375"/>
                    </a:ext>
                  </a:extLst>
                </a:gridCol>
                <a:gridCol w="1206499">
                  <a:extLst>
                    <a:ext uri="{9D8B030D-6E8A-4147-A177-3AD203B41FA5}">
                      <a16:colId xmlns:a16="http://schemas.microsoft.com/office/drawing/2014/main" val="358196300"/>
                    </a:ext>
                  </a:extLst>
                </a:gridCol>
              </a:tblGrid>
              <a:tr h="32690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Spending time in </a:t>
                      </a:r>
                      <a:r>
                        <a:rPr lang="en-US" sz="2000" b="1" u="none" strike="noStrike" kern="1200" dirty="0">
                          <a:solidFill>
                            <a:srgbClr val="6E3695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nature</a:t>
                      </a:r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or outdoors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57%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2675336633"/>
                  </a:ext>
                </a:extLst>
              </a:tr>
              <a:tr h="34521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Listening to </a:t>
                      </a:r>
                      <a:r>
                        <a:rPr lang="en-US" sz="2000" b="1" u="none" strike="noStrike" kern="1200" dirty="0">
                          <a:solidFill>
                            <a:srgbClr val="6E3695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music </a:t>
                      </a:r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that moves me or lifts my spirits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47%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2025895385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u="none" strike="noStrike" kern="1200" dirty="0">
                          <a:solidFill>
                            <a:srgbClr val="6E3695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Prayer, meditation or mindfulness </a:t>
                      </a:r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practices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3694974688"/>
                  </a:ext>
                </a:extLst>
              </a:tr>
              <a:tr h="39233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Attending religious services (or services of worship)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16%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3632120103"/>
                  </a:ext>
                </a:extLst>
              </a:tr>
              <a:tr h="383744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Religious or spiritual reading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13%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3555162152"/>
                  </a:ext>
                </a:extLst>
              </a:tr>
              <a:tr h="45241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Watching or listening to religious/spiritual talks, clips, podcasts </a:t>
                      </a:r>
                      <a:r>
                        <a:rPr lang="en-US" sz="2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etc</a:t>
                      </a:r>
                      <a:endParaRPr 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2672289451"/>
                  </a:ext>
                </a:extLst>
              </a:tr>
              <a:tr h="4069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Attending small groups for spiritual or social support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693078851"/>
                  </a:ext>
                </a:extLst>
              </a:tr>
              <a:tr h="35209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Other spiritual practice (please specify)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89026026"/>
                  </a:ext>
                </a:extLst>
              </a:tr>
              <a:tr h="362155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None of the above</a:t>
                      </a:r>
                    </a:p>
                  </a:txBody>
                  <a:tcPr marL="3579" marR="3579" marT="35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23%</a:t>
                      </a:r>
                    </a:p>
                  </a:txBody>
                  <a:tcPr marL="3579" marR="3579" marT="3579" marB="0"/>
                </a:tc>
                <a:extLst>
                  <a:ext uri="{0D108BD9-81ED-4DB2-BD59-A6C34878D82A}">
                    <a16:rowId xmlns:a16="http://schemas.microsoft.com/office/drawing/2014/main" val="30474348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398A6B-E947-4ADF-B3CA-B09E4F2DD8C5}"/>
              </a:ext>
            </a:extLst>
          </p:cNvPr>
          <p:cNvSpPr txBox="1"/>
          <p:nvPr/>
        </p:nvSpPr>
        <p:spPr>
          <a:xfrm>
            <a:off x="585076" y="965244"/>
            <a:ext cx="965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Whether or not you have used them, which, if any, of these spiritual practices appeal to you? </a:t>
            </a:r>
            <a:endParaRPr lang="en-AU" sz="2400" b="1" i="1" dirty="0">
              <a:solidFill>
                <a:srgbClr val="091E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9C9C5E-6906-42A9-BCD1-6BD3B2B0C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BAE7C2-ABBA-4E3E-941B-670C7958BA7B}"/>
              </a:ext>
            </a:extLst>
          </p:cNvPr>
          <p:cNvSpPr txBox="1"/>
          <p:nvPr/>
        </p:nvSpPr>
        <p:spPr>
          <a:xfrm>
            <a:off x="552133" y="351976"/>
            <a:ext cx="98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Spiritual practices that appeal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6FC9A-B2D8-4ED1-8EAF-A1D24048DE20}"/>
              </a:ext>
            </a:extLst>
          </p:cNvPr>
          <p:cNvSpPr txBox="1"/>
          <p:nvPr/>
        </p:nvSpPr>
        <p:spPr>
          <a:xfrm>
            <a:off x="622300" y="1784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800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Spiritual practices that appeal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981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425B12C0-BA9D-4BB0-8FF7-A29916CB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392"/>
            <a:ext cx="12192000" cy="2566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6812E-2B6D-43B1-87B8-E02F65671CF4}"/>
              </a:ext>
            </a:extLst>
          </p:cNvPr>
          <p:cNvSpPr txBox="1"/>
          <p:nvPr/>
        </p:nvSpPr>
        <p:spPr>
          <a:xfrm>
            <a:off x="552133" y="1209124"/>
            <a:ext cx="10150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2020, have you personally drawn on any spiritual practices? If so, have you done this more often, less often or the same as in 2019? </a:t>
            </a:r>
            <a:endParaRPr lang="en-AU" sz="2400" b="1" i="1" dirty="0">
              <a:solidFill>
                <a:srgbClr val="091E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3257807E-0852-4465-B611-F10C143E77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11654393"/>
                  </p:ext>
                </p:extLst>
              </p:nvPr>
            </p:nvGraphicFramePr>
            <p:xfrm>
              <a:off x="6451600" y="2594325"/>
              <a:ext cx="4622800" cy="32208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3257807E-0852-4465-B611-F10C143E77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1600" y="2594325"/>
                <a:ext cx="4622800" cy="322081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1ECE118-775C-4BB4-8357-B461E6EC2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059520"/>
              </p:ext>
            </p:extLst>
          </p:nvPr>
        </p:nvGraphicFramePr>
        <p:xfrm>
          <a:off x="944561" y="2473445"/>
          <a:ext cx="4359278" cy="345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449279D-7C5A-4546-85D4-4214B1AEB029}"/>
              </a:ext>
            </a:extLst>
          </p:cNvPr>
          <p:cNvSpPr txBox="1"/>
          <p:nvPr/>
        </p:nvSpPr>
        <p:spPr>
          <a:xfrm>
            <a:off x="552133" y="351976"/>
            <a:ext cx="1052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Spiritual practices in 2020 vs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BCF7F0-97D2-4CB2-9349-71700FA32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8E7859-1554-479A-B05B-C4FDFB1FB337}"/>
              </a:ext>
            </a:extLst>
          </p:cNvPr>
          <p:cNvSpPr txBox="1"/>
          <p:nvPr/>
        </p:nvSpPr>
        <p:spPr>
          <a:xfrm>
            <a:off x="552133" y="22737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Figure: </a:t>
            </a:r>
            <a:r>
              <a:rPr lang="en-US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Drew</a:t>
            </a:r>
            <a:r>
              <a:rPr lang="en-US" sz="1800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spiritual practices in 2020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8CBF71-CA6B-41AF-B6CD-AE6D158F744D}"/>
              </a:ext>
            </a:extLst>
          </p:cNvPr>
          <p:cNvSpPr txBox="1"/>
          <p:nvPr/>
        </p:nvSpPr>
        <p:spPr>
          <a:xfrm>
            <a:off x="6945078" y="22055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 :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More or less than 2019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156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69C1C20-933C-4B62-8AC6-8DB05D8C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437"/>
            <a:ext cx="12192000" cy="2427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3667028" y="1353703"/>
            <a:ext cx="7871381" cy="4480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This first report from the 2020 ACS provides: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1. A religious and spiritual profile of Australians,</a:t>
            </a:r>
            <a:endParaRPr lang="en-AU" sz="28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2. Australian wellbeing, stress and support</a:t>
            </a:r>
            <a:endParaRPr lang="en-AU" sz="28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3. Links between spirituality and wellbeing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 sz="28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 second report covers church engagement in the community</a:t>
            </a:r>
            <a:endParaRPr lang="en-AU" sz="28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0DDB1-D2F5-44F9-A1F8-84BBE133FACF}"/>
              </a:ext>
            </a:extLst>
          </p:cNvPr>
          <p:cNvSpPr txBox="1"/>
          <p:nvPr/>
        </p:nvSpPr>
        <p:spPr>
          <a:xfrm>
            <a:off x="816625" y="290782"/>
            <a:ext cx="8386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2020 Australian Community Survey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B387A-1644-4F27-8A8C-10654E3B3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5568C-E9BF-41F2-9FA0-79FB7D9A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19284">
            <a:off x="809161" y="1889559"/>
            <a:ext cx="2305363" cy="3408486"/>
          </a:xfrm>
          <a:prstGeom prst="rect">
            <a:avLst/>
          </a:prstGeom>
          <a:ln>
            <a:solidFill>
              <a:srgbClr val="091E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E7BB3F-29AC-4318-A05B-CF00BFEA59E9}"/>
              </a:ext>
            </a:extLst>
          </p:cNvPr>
          <p:cNvSpPr txBox="1"/>
          <p:nvPr/>
        </p:nvSpPr>
        <p:spPr>
          <a:xfrm>
            <a:off x="816625" y="914576"/>
            <a:ext cx="212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5476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Two reports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135122-8D00-4FA5-80C5-272D234A3841}"/>
              </a:ext>
            </a:extLst>
          </p:cNvPr>
          <p:cNvGrpSpPr/>
          <p:nvPr/>
        </p:nvGrpSpPr>
        <p:grpSpPr>
          <a:xfrm>
            <a:off x="8385518" y="6175165"/>
            <a:ext cx="2355789" cy="620129"/>
            <a:chOff x="480009" y="248773"/>
            <a:chExt cx="2774695" cy="745526"/>
          </a:xfrm>
        </p:grpSpPr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A05326C-5511-47C6-A4F6-EB1905043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1" y="353362"/>
              <a:ext cx="1111713" cy="64093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FEA9B7-D2FA-476E-A20B-66C10783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09" y="248773"/>
              <a:ext cx="1483753" cy="745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28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BCF7F0-97D2-4CB2-9349-71700FA3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pic>
        <p:nvPicPr>
          <p:cNvPr id="14" name="Picture 1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425B12C0-BA9D-4BB0-8FF7-A29916CB0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392"/>
            <a:ext cx="12192000" cy="2566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6812E-2B6D-43B1-87B8-E02F65671CF4}"/>
              </a:ext>
            </a:extLst>
          </p:cNvPr>
          <p:cNvSpPr txBox="1"/>
          <p:nvPr/>
        </p:nvSpPr>
        <p:spPr>
          <a:xfrm>
            <a:off x="552133" y="1209124"/>
            <a:ext cx="10150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Would Australians go to church if invited by close friends and family? (Nov 2020)</a:t>
            </a:r>
          </a:p>
          <a:p>
            <a:endParaRPr lang="en-AU" sz="2400" b="1" i="1" dirty="0">
              <a:solidFill>
                <a:srgbClr val="091E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49279D-7C5A-4546-85D4-4214B1AEB029}"/>
              </a:ext>
            </a:extLst>
          </p:cNvPr>
          <p:cNvSpPr txBox="1"/>
          <p:nvPr/>
        </p:nvSpPr>
        <p:spPr>
          <a:xfrm>
            <a:off x="552133" y="351976"/>
            <a:ext cx="1052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Invitations to church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DDC006-24E3-4541-87BB-247CBB29D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52533"/>
              </p:ext>
            </p:extLst>
          </p:nvPr>
        </p:nvGraphicFramePr>
        <p:xfrm>
          <a:off x="5627369" y="2198169"/>
          <a:ext cx="5075237" cy="3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Google Shape;176;p22">
            <a:extLst>
              <a:ext uri="{FF2B5EF4-FFF2-40B4-BE49-F238E27FC236}">
                <a16:creationId xmlns:a16="http://schemas.microsoft.com/office/drawing/2014/main" id="{97C3D801-A5C3-4718-90C5-231CE596A19B}"/>
              </a:ext>
            </a:extLst>
          </p:cNvPr>
          <p:cNvSpPr txBox="1">
            <a:spLocks/>
          </p:cNvSpPr>
          <p:nvPr/>
        </p:nvSpPr>
        <p:spPr>
          <a:xfrm>
            <a:off x="693820" y="1996777"/>
            <a:ext cx="3372793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37% say ‘yes’</a:t>
            </a:r>
          </a:p>
          <a:p>
            <a:pPr>
              <a:spcBef>
                <a:spcPts val="600"/>
              </a:spcBef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15% are not sure</a:t>
            </a:r>
          </a:p>
          <a:p>
            <a:pPr>
              <a:spcBef>
                <a:spcPts val="600"/>
              </a:spcBef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33% say ‘no’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A9200-BBEB-427C-BAE6-04114DCD6F11}"/>
              </a:ext>
            </a:extLst>
          </p:cNvPr>
          <p:cNvSpPr txBox="1"/>
          <p:nvPr/>
        </p:nvSpPr>
        <p:spPr>
          <a:xfrm>
            <a:off x="5813266" y="18288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E369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Figure: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Would you go to church, if invited by family or friends?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AU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09810C4-6B49-4C00-BCDD-E980AD3F20B8}"/>
              </a:ext>
            </a:extLst>
          </p:cNvPr>
          <p:cNvSpPr/>
          <p:nvPr/>
        </p:nvSpPr>
        <p:spPr>
          <a:xfrm>
            <a:off x="10430542" y="2621819"/>
            <a:ext cx="368079" cy="751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2E5CD57-2FAE-42AB-BE48-2677FDC423A3}"/>
              </a:ext>
            </a:extLst>
          </p:cNvPr>
          <p:cNvSpPr/>
          <p:nvPr/>
        </p:nvSpPr>
        <p:spPr>
          <a:xfrm>
            <a:off x="10430542" y="4275719"/>
            <a:ext cx="368079" cy="751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6E165-1FB7-4E3E-BA12-DC97D2FEE597}"/>
              </a:ext>
            </a:extLst>
          </p:cNvPr>
          <p:cNvSpPr txBox="1"/>
          <p:nvPr/>
        </p:nvSpPr>
        <p:spPr>
          <a:xfrm>
            <a:off x="11074400" y="2755489"/>
            <a:ext cx="83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37%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EC738-EF0A-46B0-8056-9A3843000D5A}"/>
              </a:ext>
            </a:extLst>
          </p:cNvPr>
          <p:cNvSpPr txBox="1"/>
          <p:nvPr/>
        </p:nvSpPr>
        <p:spPr>
          <a:xfrm>
            <a:off x="11029870" y="3684127"/>
            <a:ext cx="83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15%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F5C666-6EAA-48AE-9EF3-6BF2BD98F6EA}"/>
              </a:ext>
            </a:extLst>
          </p:cNvPr>
          <p:cNvSpPr txBox="1"/>
          <p:nvPr/>
        </p:nvSpPr>
        <p:spPr>
          <a:xfrm>
            <a:off x="11074400" y="4474225"/>
            <a:ext cx="83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33%</a:t>
            </a:r>
            <a:endParaRPr lang="en-A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99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F94FCA2A-9F02-4A25-9BE9-1FF1C195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192"/>
            <a:ext cx="12192000" cy="2566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37C693-1B11-4625-AD85-D649B3D8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33" y="1756900"/>
            <a:ext cx="2522484" cy="3729500"/>
          </a:xfrm>
          <a:prstGeom prst="rect">
            <a:avLst/>
          </a:prstGeom>
          <a:ln>
            <a:solidFill>
              <a:srgbClr val="091E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A16E1F-337E-4547-913F-DB0ECCD36252}"/>
              </a:ext>
            </a:extLst>
          </p:cNvPr>
          <p:cNvSpPr txBox="1"/>
          <p:nvPr/>
        </p:nvSpPr>
        <p:spPr>
          <a:xfrm>
            <a:off x="552133" y="351976"/>
            <a:ext cx="98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Other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CA4DC-2F60-43B7-BEC7-79EEDCB93BBD}"/>
              </a:ext>
            </a:extLst>
          </p:cNvPr>
          <p:cNvSpPr txBox="1"/>
          <p:nvPr/>
        </p:nvSpPr>
        <p:spPr>
          <a:xfrm>
            <a:off x="552133" y="1223715"/>
            <a:ext cx="301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369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Full reports from 2020 ACS</a:t>
            </a:r>
            <a:endParaRPr lang="en-AU" dirty="0">
              <a:solidFill>
                <a:srgbClr val="6E369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B9D06D7-9A9E-4B7F-951B-96F83BE3B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345" b="13201"/>
          <a:stretch/>
        </p:blipFill>
        <p:spPr>
          <a:xfrm>
            <a:off x="5048113" y="1756900"/>
            <a:ext cx="6419654" cy="36076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423DB8B-108A-4010-A64E-C505AD9DDE11}"/>
              </a:ext>
            </a:extLst>
          </p:cNvPr>
          <p:cNvSpPr txBox="1"/>
          <p:nvPr/>
        </p:nvSpPr>
        <p:spPr>
          <a:xfrm>
            <a:off x="4958498" y="1223715"/>
            <a:ext cx="45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E369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Individual charts for use in other settings</a:t>
            </a:r>
            <a:endParaRPr lang="en-AU" dirty="0">
              <a:solidFill>
                <a:srgbClr val="6E369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2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F94FCA2A-9F02-4A25-9BE9-1FF1C195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67" y="4185011"/>
            <a:ext cx="12192000" cy="25664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A16E1F-337E-4547-913F-DB0ECCD36252}"/>
              </a:ext>
            </a:extLst>
          </p:cNvPr>
          <p:cNvSpPr txBox="1"/>
          <p:nvPr/>
        </p:nvSpPr>
        <p:spPr>
          <a:xfrm>
            <a:off x="552133" y="351976"/>
            <a:ext cx="981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Community Vox Pop Video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C119B-DB90-4B28-8637-8A81ADCB31A5}"/>
              </a:ext>
            </a:extLst>
          </p:cNvPr>
          <p:cNvSpPr txBox="1"/>
          <p:nvPr/>
        </p:nvSpPr>
        <p:spPr>
          <a:xfrm>
            <a:off x="1561217" y="4802524"/>
            <a:ext cx="10531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NCLS Research  - 2020 Australian Community Survey playlist</a:t>
            </a:r>
          </a:p>
          <a:p>
            <a:r>
              <a:rPr lang="en-AU" sz="2400" dirty="0"/>
              <a:t>https://www.youtube.com/playlist?list=PLbVaclELzmrhqkeJNnGQ9yg2mzreSGemD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8A3A0-7A85-4BCD-9843-BA65E84B6F3B}"/>
              </a:ext>
            </a:extLst>
          </p:cNvPr>
          <p:cNvSpPr txBox="1"/>
          <p:nvPr/>
        </p:nvSpPr>
        <p:spPr>
          <a:xfrm>
            <a:off x="7251214" y="2197964"/>
            <a:ext cx="46359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70C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Christian and Church- What comes to mind?</a:t>
            </a:r>
          </a:p>
          <a:p>
            <a:pPr algn="l"/>
            <a:endParaRPr lang="en-US" sz="20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000" b="0" i="0" dirty="0">
                <a:solidFill>
                  <a:srgbClr val="0070C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Spiritual Practices- are they important and what types appeal most? </a:t>
            </a:r>
          </a:p>
          <a:p>
            <a:endParaRPr lang="en-US" sz="2000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000" b="0" i="0" dirty="0">
                <a:solidFill>
                  <a:srgbClr val="0070C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Would you go to church if invited?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C37D1-A5B7-408A-921B-94740953619F}"/>
              </a:ext>
            </a:extLst>
          </p:cNvPr>
          <p:cNvSpPr txBox="1"/>
          <p:nvPr/>
        </p:nvSpPr>
        <p:spPr>
          <a:xfrm>
            <a:off x="600868" y="1424706"/>
            <a:ext cx="6521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E369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Short format ~ 1 to 2 mins</a:t>
            </a:r>
          </a:p>
          <a:p>
            <a:r>
              <a:rPr lang="en-US" dirty="0">
                <a:solidFill>
                  <a:srgbClr val="6E369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Long format  ~ 5 mins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0386D6-CA8A-49B9-BB55-2962E8463140}"/>
              </a:ext>
            </a:extLst>
          </p:cNvPr>
          <p:cNvGrpSpPr/>
          <p:nvPr/>
        </p:nvGrpSpPr>
        <p:grpSpPr>
          <a:xfrm>
            <a:off x="424206" y="2241074"/>
            <a:ext cx="6487647" cy="2502669"/>
            <a:chOff x="424206" y="2241074"/>
            <a:chExt cx="6487647" cy="2502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C37489-CB3A-4BE7-A2F3-CB32060D3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462" t="25724" r="73630" b="65426"/>
            <a:stretch/>
          </p:blipFill>
          <p:spPr>
            <a:xfrm>
              <a:off x="440722" y="2250646"/>
              <a:ext cx="1995763" cy="122690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425386-D805-44BB-807E-619202AEE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106" t="65455" r="73700" b="26104"/>
            <a:stretch/>
          </p:blipFill>
          <p:spPr>
            <a:xfrm>
              <a:off x="2436485" y="3471939"/>
              <a:ext cx="2264751" cy="125473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A99639-AE15-4CC9-9CD3-8BCFBA891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46" t="22805" r="68159" b="31373"/>
            <a:stretch/>
          </p:blipFill>
          <p:spPr>
            <a:xfrm>
              <a:off x="4647102" y="2241074"/>
              <a:ext cx="2264751" cy="12547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1176E-02B7-4F9D-89F9-5B6915FE5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46" t="22805" r="68159" b="31373"/>
            <a:stretch/>
          </p:blipFill>
          <p:spPr>
            <a:xfrm>
              <a:off x="4706210" y="3475269"/>
              <a:ext cx="2205643" cy="12418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89385A-1DD3-4BF6-8CC1-4E0E06AA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106" t="52594" r="73700" b="38965"/>
            <a:stretch/>
          </p:blipFill>
          <p:spPr>
            <a:xfrm>
              <a:off x="2436485" y="2241629"/>
              <a:ext cx="2264751" cy="12547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D54C38-212A-48A0-84D1-6EB1C9CC7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00" t="38827" r="73630" b="52117"/>
            <a:stretch/>
          </p:blipFill>
          <p:spPr>
            <a:xfrm>
              <a:off x="424206" y="3458506"/>
              <a:ext cx="1995763" cy="128523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0B6ADC-D0EE-4479-9342-3FEC1BD568EE}"/>
              </a:ext>
            </a:extLst>
          </p:cNvPr>
          <p:cNvSpPr txBox="1"/>
          <p:nvPr/>
        </p:nvSpPr>
        <p:spPr>
          <a:xfrm>
            <a:off x="600868" y="960923"/>
            <a:ext cx="9762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91E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Zoom videos with 6 Australians who do not attend church</a:t>
            </a:r>
          </a:p>
        </p:txBody>
      </p:sp>
    </p:spTree>
    <p:extLst>
      <p:ext uri="{BB962C8B-B14F-4D97-AF65-F5344CB8AC3E}">
        <p14:creationId xmlns:p14="http://schemas.microsoft.com/office/powerpoint/2010/main" val="2831810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ctangle&#10;&#10;Description automatically generated with low confidence">
            <a:extLst>
              <a:ext uri="{FF2B5EF4-FFF2-40B4-BE49-F238E27FC236}">
                <a16:creationId xmlns:a16="http://schemas.microsoft.com/office/drawing/2014/main" id="{B23B818C-2F83-48BD-8F30-4687D9A29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0165"/>
            <a:ext cx="12192000" cy="2566416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7C250CFA-CDA6-44AB-A95D-C627D120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249" y="2481321"/>
            <a:ext cx="24841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/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Ph: 61-2-9139-2525</a:t>
            </a:r>
            <a:endParaRPr lang="en-AU" sz="1600" dirty="0"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57175" indent="-257175"/>
            <a:r>
              <a:rPr lang="en-A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</a:rPr>
              <a:t>E: </a:t>
            </a:r>
            <a:r>
              <a:rPr lang="en-A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hlinkClick r:id="rId4"/>
              </a:rPr>
              <a:t>info@ncls.org.au</a:t>
            </a:r>
            <a:endParaRPr lang="en-AU" sz="1600" dirty="0"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  <a:p>
            <a:pPr marL="257175" indent="-257175"/>
            <a:r>
              <a:rPr lang="en-AU" sz="1600" dirty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Lato" panose="020F0502020204030203" pitchFamily="34" charset="0"/>
                <a:cs typeface="Segoe UI" panose="020B0502040204020203" pitchFamily="34" charset="0"/>
                <a:hlinkClick r:id="rId5"/>
              </a:rPr>
              <a:t>W: www.ncls.org.au</a:t>
            </a:r>
            <a:endParaRPr lang="en-AU" sz="1600" dirty="0">
              <a:solidFill>
                <a:srgbClr val="00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36" descr="http://www.ncls.org.au/images/docimages/au/follow_twitter.png">
            <a:extLst>
              <a:ext uri="{FF2B5EF4-FFF2-40B4-BE49-F238E27FC236}">
                <a16:creationId xmlns:a16="http://schemas.microsoft.com/office/drawing/2014/main" id="{98AA067A-A382-4259-9FCB-8B401AB4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86" y="3538108"/>
            <a:ext cx="243656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 descr="http://www.ncls.org.au/images/docimages/au/follow_facebook.png">
            <a:extLst>
              <a:ext uri="{FF2B5EF4-FFF2-40B4-BE49-F238E27FC236}">
                <a16:creationId xmlns:a16="http://schemas.microsoft.com/office/drawing/2014/main" id="{44B12DFE-2221-42C9-A652-B5BF71FF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16" y="4331041"/>
            <a:ext cx="243656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629621-A916-4EC9-BF7C-4BB8A209E9F4}"/>
              </a:ext>
            </a:extLst>
          </p:cNvPr>
          <p:cNvSpPr txBox="1"/>
          <p:nvPr/>
        </p:nvSpPr>
        <p:spPr>
          <a:xfrm>
            <a:off x="3887371" y="3704109"/>
            <a:ext cx="196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A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NCLSResearch</a:t>
            </a:r>
            <a:endParaRPr lang="en-A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4096A-0E5A-4B5C-AF4A-34EB8AB9C7D9}"/>
              </a:ext>
            </a:extLst>
          </p:cNvPr>
          <p:cNvSpPr txBox="1"/>
          <p:nvPr/>
        </p:nvSpPr>
        <p:spPr>
          <a:xfrm>
            <a:off x="3982659" y="4541715"/>
            <a:ext cx="187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NCLS Research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37AE16-AE06-433F-B6CD-6033D9E566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0692" b="-3838"/>
          <a:stretch/>
        </p:blipFill>
        <p:spPr>
          <a:xfrm>
            <a:off x="1228626" y="2481321"/>
            <a:ext cx="1810164" cy="8895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3A61CF-A5A0-461B-B656-332ADCDF8FD9}"/>
              </a:ext>
            </a:extLst>
          </p:cNvPr>
          <p:cNvSpPr txBox="1"/>
          <p:nvPr/>
        </p:nvSpPr>
        <p:spPr>
          <a:xfrm>
            <a:off x="1228626" y="668007"/>
            <a:ext cx="10564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1C3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Citation:</a:t>
            </a:r>
          </a:p>
          <a:p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Powell, R. (2021). </a:t>
            </a:r>
            <a:r>
              <a:rPr lang="en-A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Australian spirituality and wellbeing: 2020 Australian Community Survey</a:t>
            </a:r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Presentation. March 2021. Sydney, Australia: NCLS Research.</a:t>
            </a:r>
          </a:p>
          <a:p>
            <a:endParaRPr lang="en-A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rgbClr val="01C3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Sources:</a:t>
            </a:r>
          </a:p>
          <a:p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Powell, R., &amp; Pepper, M. (2020). </a:t>
            </a:r>
            <a:r>
              <a:rPr lang="en-A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2020 Australian Community Survey</a:t>
            </a:r>
            <a:r>
              <a:rPr lang="en-AU" sz="1600" dirty="0">
                <a:latin typeface="Segoe UI" panose="020B0502040204020203" pitchFamily="34" charset="0"/>
                <a:cs typeface="Segoe UI" panose="020B0502040204020203" pitchFamily="34" charset="0"/>
              </a:rPr>
              <a:t>. [Data file]. Sydney, Australia: NCLS Research.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7CB3BF-9149-4A36-9926-9892C2EAF3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78" y="2685338"/>
            <a:ext cx="4659018" cy="1825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29465-4051-4D9E-B6B7-69FF2BE0A5F4}"/>
              </a:ext>
            </a:extLst>
          </p:cNvPr>
          <p:cNvSpPr txBox="1"/>
          <p:nvPr/>
        </p:nvSpPr>
        <p:spPr>
          <a:xfrm>
            <a:off x="7458844" y="4331041"/>
            <a:ext cx="3710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2021ncls.org.au</a:t>
            </a:r>
            <a:endParaRPr lang="en-A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6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69C1C20-933C-4B62-8AC6-8DB05D8C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437"/>
            <a:ext cx="12192000" cy="2427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750994" y="2046013"/>
            <a:ext cx="11441006" cy="3710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The Australian Community Survey is an online survey.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24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S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ample drawn from large online research panel of Australians.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2400" dirty="0"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S</a:t>
            </a: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urvey distributed by Online Research Unit (ORU) who meets ISO 20252 and ISO 26362 standards for both market research and panel work. 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The Australian sample of around 1,300 persons is representative of the adult population on age, gender and location.</a:t>
            </a:r>
            <a:endParaRPr lang="en-AU" sz="2400" dirty="0"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Dataset weighted to reflect the demographic profile of the Australian population aged 18+ on age, gender and education, (according to the 2016 Census).</a:t>
            </a:r>
            <a:endParaRPr lang="en-AU" sz="2400" dirty="0">
              <a:effectLst/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0DDB1-D2F5-44F9-A1F8-84BBE133FACF}"/>
              </a:ext>
            </a:extLst>
          </p:cNvPr>
          <p:cNvSpPr txBox="1"/>
          <p:nvPr/>
        </p:nvSpPr>
        <p:spPr>
          <a:xfrm>
            <a:off x="839485" y="290782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Methodology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B387A-1644-4F27-8A8C-10654E3B3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076" y="7672"/>
            <a:ext cx="1954924" cy="15203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84DA9-7786-4E84-A2D9-147F31B1BCFD}"/>
              </a:ext>
            </a:extLst>
          </p:cNvPr>
          <p:cNvGrpSpPr/>
          <p:nvPr/>
        </p:nvGrpSpPr>
        <p:grpSpPr>
          <a:xfrm>
            <a:off x="8385518" y="6175165"/>
            <a:ext cx="2355789" cy="620129"/>
            <a:chOff x="480009" y="248773"/>
            <a:chExt cx="2774695" cy="745526"/>
          </a:xfrm>
        </p:grpSpPr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B43B32A-49A9-4972-AE9C-E5D43B36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1" y="353362"/>
              <a:ext cx="1111713" cy="6409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EE8A2F-9E08-4A8B-A89C-45E9ECC66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09" y="248773"/>
              <a:ext cx="1483753" cy="745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7A53AE-23B2-4E26-B835-CF1497C0D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114" y="327395"/>
            <a:ext cx="3420409" cy="17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6088CD3-CEBB-4317-8CA0-3D332F92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4415"/>
            <a:ext cx="12192000" cy="25766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69C1C20-933C-4B62-8AC6-8DB05D8C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437"/>
            <a:ext cx="12192000" cy="2427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8A67F3-5B4C-4848-9DA0-1EE2C7F1DF88}"/>
              </a:ext>
            </a:extLst>
          </p:cNvPr>
          <p:cNvSpPr txBox="1"/>
          <p:nvPr/>
        </p:nvSpPr>
        <p:spPr>
          <a:xfrm>
            <a:off x="809989" y="1903560"/>
            <a:ext cx="9909485" cy="1447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4000" b="1" kern="1200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Part 1: A religious and spiritual profile of Australians</a:t>
            </a:r>
            <a:endParaRPr lang="en-US" sz="4000" b="1" dirty="0">
              <a:solidFill>
                <a:srgbClr val="01C3D6"/>
              </a:solidFill>
              <a:latin typeface="Segoe UI Semibold" panose="020B0702040204020203" pitchFamily="34" charset="0"/>
              <a:ea typeface="PMingLiU" panose="02020500000000000000" pitchFamily="18" charset="-120"/>
              <a:cs typeface="Segoe UI Semibold" panose="020B07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D38955-D1B5-49D2-A90F-82DA6916315A}"/>
              </a:ext>
            </a:extLst>
          </p:cNvPr>
          <p:cNvGrpSpPr/>
          <p:nvPr/>
        </p:nvGrpSpPr>
        <p:grpSpPr>
          <a:xfrm>
            <a:off x="8385518" y="6175165"/>
            <a:ext cx="2355789" cy="620129"/>
            <a:chOff x="480009" y="248773"/>
            <a:chExt cx="2774695" cy="745526"/>
          </a:xfrm>
        </p:grpSpPr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517E8BE-5A74-4ACB-9DE0-AF49DB5C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1" y="353362"/>
              <a:ext cx="1111713" cy="6409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33A3AF-4E0B-4B1B-B1BD-99627426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09" y="248773"/>
              <a:ext cx="1483753" cy="74552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918BADB-FB6B-4197-9135-4032778D2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932" y="2831345"/>
            <a:ext cx="5275055" cy="26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ctangle&#10;&#10;Description automatically generated with low confidence">
            <a:extLst>
              <a:ext uri="{FF2B5EF4-FFF2-40B4-BE49-F238E27FC236}">
                <a16:creationId xmlns:a16="http://schemas.microsoft.com/office/drawing/2014/main" id="{650FC49F-7888-4D10-8498-1C1EC13C0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632"/>
            <a:ext cx="12192000" cy="2566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8DAA4-8279-47C8-A680-E9EEE048BC74}"/>
              </a:ext>
            </a:extLst>
          </p:cNvPr>
          <p:cNvSpPr txBox="1"/>
          <p:nvPr/>
        </p:nvSpPr>
        <p:spPr>
          <a:xfrm>
            <a:off x="839485" y="1213586"/>
            <a:ext cx="5009019" cy="376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b="1" dirty="0">
                <a:solidFill>
                  <a:srgbClr val="000000"/>
                </a:solidFill>
                <a:latin typeface="Lato" panose="020F0502020204030203"/>
                <a:ea typeface="PMingLiU" panose="02020500000000000000" pitchFamily="18" charset="-120"/>
              </a:rPr>
              <a:t>2020 ACS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3600" dirty="0">
                <a:solidFill>
                  <a:srgbClr val="091E66"/>
                </a:solidFill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More than half of young adults have no religious affiliation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endParaRPr lang="en-US" sz="1800" b="1" dirty="0">
              <a:solidFill>
                <a:srgbClr val="000000"/>
              </a:solidFill>
              <a:effectLst/>
              <a:latin typeface="Lato" panose="020F0502020204030203"/>
              <a:ea typeface="PMingLiU" panose="02020500000000000000" pitchFamily="18" charset="-120"/>
              <a:cs typeface="Lato" panose="020F0502020204030203"/>
            </a:endParaRP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1800" b="1" dirty="0">
                <a:solidFill>
                  <a:srgbClr val="000000"/>
                </a:solidFill>
                <a:effectLst/>
                <a:latin typeface="Lato" panose="020F0502020204030203"/>
                <a:ea typeface="PMingLiU" panose="02020500000000000000" pitchFamily="18" charset="-120"/>
                <a:cs typeface="Lato" panose="020F0502020204030203"/>
              </a:rPr>
              <a:t>2016 Census: </a:t>
            </a:r>
            <a:r>
              <a:rPr lang="en-US" sz="1800" dirty="0">
                <a:solidFill>
                  <a:srgbClr val="000000"/>
                </a:solidFill>
                <a:effectLst/>
                <a:latin typeface="Lato" panose="020F0502020204030203"/>
                <a:ea typeface="PMingLiU" panose="02020500000000000000" pitchFamily="18" charset="-120"/>
                <a:cs typeface="Lato" panose="020F0502020204030203"/>
              </a:rPr>
              <a:t>Around half of all Australians aged 18+ identified as Christian (53%, including 22% Catholic). 29% chose ‘no religion’.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D5691-E254-488B-9B40-AD5626CBEB9F}"/>
              </a:ext>
            </a:extLst>
          </p:cNvPr>
          <p:cNvSpPr txBox="1"/>
          <p:nvPr/>
        </p:nvSpPr>
        <p:spPr>
          <a:xfrm>
            <a:off x="839485" y="311507"/>
            <a:ext cx="466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affiliation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D367906-A1EF-40A4-A354-2D745D89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9276E-73FE-4DE1-91E0-E61978BB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200"/>
            <a:ext cx="5578136" cy="52686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10F056-9FD4-4A54-9C5B-67CD2A6E70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874" y="415795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12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Rectangle&#10;&#10;Description automatically generated with low confidence">
            <a:extLst>
              <a:ext uri="{FF2B5EF4-FFF2-40B4-BE49-F238E27FC236}">
                <a16:creationId xmlns:a16="http://schemas.microsoft.com/office/drawing/2014/main" id="{FB138374-2782-42B4-830C-CD400ADF6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FCB1B-73EB-4CFA-A06B-D832DCFFCB68}"/>
              </a:ext>
            </a:extLst>
          </p:cNvPr>
          <p:cNvSpPr txBox="1"/>
          <p:nvPr/>
        </p:nvSpPr>
        <p:spPr>
          <a:xfrm>
            <a:off x="622501" y="1065204"/>
            <a:ext cx="4169413" cy="3569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32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Half believe in God, or a higher power.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US" sz="32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Around a quarter don’t know.</a:t>
            </a:r>
            <a:endParaRPr lang="en-AU" sz="32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AU" sz="3200" dirty="0">
                <a:effectLst/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 quarter do not believe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97618-7740-4FE0-AE6B-5DE2ACE04F00}"/>
              </a:ext>
            </a:extLst>
          </p:cNvPr>
          <p:cNvSpPr txBox="1"/>
          <p:nvPr/>
        </p:nvSpPr>
        <p:spPr>
          <a:xfrm>
            <a:off x="839485" y="290782"/>
            <a:ext cx="3744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belief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C4295-3115-4013-89C4-3A7F879E4CC6}"/>
              </a:ext>
            </a:extLst>
          </p:cNvPr>
          <p:cNvSpPr txBox="1"/>
          <p:nvPr/>
        </p:nvSpPr>
        <p:spPr>
          <a:xfrm>
            <a:off x="818221" y="4701500"/>
            <a:ext cx="37779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NB. A quarter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of those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with </a:t>
            </a: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no</a:t>
            </a:r>
            <a:r>
              <a:rPr lang="en-US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religious affiliation believe in God or a life force and a quarter are unsure.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78462-04A8-4705-888D-444D8547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915" y="998668"/>
            <a:ext cx="7159798" cy="4598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233D17-A448-4650-97DD-90706ABA05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46" y="163179"/>
            <a:ext cx="1240296" cy="1238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49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432897-EAAE-4234-8B72-B9706A3131FC}"/>
              </a:ext>
            </a:extLst>
          </p:cNvPr>
          <p:cNvSpPr txBox="1"/>
          <p:nvPr/>
        </p:nvSpPr>
        <p:spPr>
          <a:xfrm>
            <a:off x="839485" y="290782"/>
            <a:ext cx="5752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Religious belief and 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108A52-340F-4B6E-B2FF-C7B6EAF478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46" y="163179"/>
            <a:ext cx="1240296" cy="123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C1CA41-DA65-4BAE-BF56-1F005335D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51" y="998668"/>
            <a:ext cx="7162800" cy="50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9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35B157CB-C1A0-4125-B654-56C72E151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035"/>
            <a:ext cx="12192000" cy="2566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3DE94-ECC4-4568-90FA-FE6056CB2986}"/>
              </a:ext>
            </a:extLst>
          </p:cNvPr>
          <p:cNvSpPr txBox="1"/>
          <p:nvPr/>
        </p:nvSpPr>
        <p:spPr>
          <a:xfrm>
            <a:off x="-500856" y="1454537"/>
            <a:ext cx="57610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685800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91E66"/>
                </a:solidFill>
                <a:latin typeface="Segoe UI" panose="020B0502040204020203" pitchFamily="34" charset="0"/>
                <a:ea typeface="PMingLiU" panose="02020500000000000000" pitchFamily="18" charset="-120"/>
                <a:cs typeface="Segoe UI" panose="020B0502040204020203" pitchFamily="34" charset="0"/>
              </a:rPr>
              <a:t>Around half of Australians have had such an experience, know someone who had, or believe it possible.</a:t>
            </a:r>
            <a:endParaRPr lang="en-AU" sz="3600" dirty="0">
              <a:solidFill>
                <a:srgbClr val="091E66"/>
              </a:solidFill>
              <a:latin typeface="Segoe UI" panose="020B0502040204020203" pitchFamily="34" charset="0"/>
              <a:ea typeface="PMingLiU" panose="02020500000000000000" pitchFamily="18" charset="-12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ACE9D-B508-4143-9511-E9FD067DA064}"/>
              </a:ext>
            </a:extLst>
          </p:cNvPr>
          <p:cNvSpPr txBox="1"/>
          <p:nvPr/>
        </p:nvSpPr>
        <p:spPr>
          <a:xfrm>
            <a:off x="839485" y="290782"/>
            <a:ext cx="9082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1C3D6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Mystical and supernatural experiences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6B66E-3B43-43B5-AB30-9E90C1E31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119" y="1115428"/>
            <a:ext cx="7354010" cy="4433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69EF9-80F8-4507-A44B-21551C271E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92" y="379583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79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1368</Words>
  <Application>Microsoft Office PowerPoint</Application>
  <PresentationFormat>Widescreen</PresentationFormat>
  <Paragraphs>208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Lato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Powell</dc:creator>
  <cp:lastModifiedBy>Ruth Powell</cp:lastModifiedBy>
  <cp:revision>99</cp:revision>
  <dcterms:created xsi:type="dcterms:W3CDTF">2021-03-17T12:13:19Z</dcterms:created>
  <dcterms:modified xsi:type="dcterms:W3CDTF">2021-03-31T07:05:56Z</dcterms:modified>
</cp:coreProperties>
</file>