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8" r:id="rId2"/>
    <p:sldId id="256" r:id="rId3"/>
    <p:sldId id="257" r:id="rId4"/>
    <p:sldId id="260" r:id="rId5"/>
    <p:sldId id="261" r:id="rId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BA92"/>
    <a:srgbClr val="B31064"/>
    <a:srgbClr val="442C78"/>
    <a:srgbClr val="F3B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52" d="100"/>
          <a:sy n="52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431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2387600" y="2298700"/>
            <a:ext cx="196215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87600" y="7073900"/>
            <a:ext cx="196215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5253" y="13004800"/>
            <a:ext cx="453238" cy="4699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e Bloggs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–Joe Bloggs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07100"/>
            <a:ext cx="19621500" cy="952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400"/>
              </a:spcBef>
              <a:buSzTx/>
              <a:buNone/>
              <a:defRPr sz="5600"/>
            </a:lvl1pPr>
          </a:lstStyle>
          <a:p>
            <a:r>
              <a:t>“Type a quote here.”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5253" y="13004800"/>
            <a:ext cx="453238" cy="4699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47625" y="-2540000"/>
            <a:ext cx="24479250" cy="16319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5253" y="13004800"/>
            <a:ext cx="453238" cy="4699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5253" y="13004800"/>
            <a:ext cx="453238" cy="4699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203052" y="12835873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9144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2752725" y="-2489200"/>
            <a:ext cx="18840450" cy="12560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2387600" y="9448800"/>
            <a:ext cx="196215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87600" y="11518900"/>
            <a:ext cx="19621500" cy="1714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5253" y="13004800"/>
            <a:ext cx="453238" cy="4699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2387600" y="4533900"/>
            <a:ext cx="196215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5253" y="13004800"/>
            <a:ext cx="453238" cy="4699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12407900" y="-2159000"/>
            <a:ext cx="10337800" cy="155067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790700" y="1066800"/>
            <a:ext cx="10007600" cy="56261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0700" y="7035800"/>
            <a:ext cx="10007600" cy="5626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5253" y="13004800"/>
            <a:ext cx="453238" cy="4699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5253" y="13004800"/>
            <a:ext cx="453238" cy="4699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12496800" y="-1485900"/>
            <a:ext cx="10193867" cy="15290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790700" y="3644900"/>
            <a:ext cx="10007600" cy="8839200"/>
          </a:xfrm>
          <a:prstGeom prst="rect">
            <a:avLst/>
          </a:prstGeom>
        </p:spPr>
        <p:txBody>
          <a:bodyPr/>
          <a:lstStyle>
            <a:lvl1pPr marL="431800" indent="-431800">
              <a:spcBef>
                <a:spcPts val="5300"/>
              </a:spcBef>
              <a:defRPr sz="3800"/>
            </a:lvl1pPr>
            <a:lvl2pPr marL="863600" indent="-431800">
              <a:spcBef>
                <a:spcPts val="5300"/>
              </a:spcBef>
              <a:defRPr sz="3800"/>
            </a:lvl2pPr>
            <a:lvl3pPr marL="1295400" indent="-431800">
              <a:spcBef>
                <a:spcPts val="5300"/>
              </a:spcBef>
              <a:defRPr sz="3800"/>
            </a:lvl3pPr>
            <a:lvl4pPr marL="1727200" indent="-431800">
              <a:spcBef>
                <a:spcPts val="5300"/>
              </a:spcBef>
              <a:defRPr sz="3800"/>
            </a:lvl4pPr>
            <a:lvl5pPr marL="2159000" indent="-431800">
              <a:spcBef>
                <a:spcPts val="53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5253" y="13004800"/>
            <a:ext cx="453238" cy="4699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790700" y="1790700"/>
            <a:ext cx="20815300" cy="10147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5253" y="13004800"/>
            <a:ext cx="453238" cy="4699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half" idx="13"/>
          </p:nvPr>
        </p:nvSpPr>
        <p:spPr>
          <a:xfrm>
            <a:off x="12344400" y="7112000"/>
            <a:ext cx="10439400" cy="695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half" idx="14"/>
          </p:nvPr>
        </p:nvSpPr>
        <p:spPr>
          <a:xfrm>
            <a:off x="12407900" y="190500"/>
            <a:ext cx="10363200" cy="690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1583266" y="-1879600"/>
            <a:ext cx="10414001" cy="1562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5253" y="13004800"/>
            <a:ext cx="453238" cy="4699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790700" y="571500"/>
            <a:ext cx="20815300" cy="298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790700" y="3644900"/>
            <a:ext cx="20815300" cy="883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5253" y="13004799"/>
            <a:ext cx="453238" cy="469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096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192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8288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4384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0480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6576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2672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48768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4864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7CD1CE-5F0D-DB4D-9BFB-86FCB6392D62}"/>
              </a:ext>
            </a:extLst>
          </p:cNvPr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E061A04-C3CA-E64C-87DE-8F10ABA8B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74130">
            <a:off x="1410367" y="1324526"/>
            <a:ext cx="12368942" cy="110669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3FEA98-6EF5-2B4F-A00F-5FD68A4E863D}"/>
              </a:ext>
            </a:extLst>
          </p:cNvPr>
          <p:cNvSpPr txBox="1"/>
          <p:nvPr/>
        </p:nvSpPr>
        <p:spPr>
          <a:xfrm>
            <a:off x="14506833" y="0"/>
            <a:ext cx="9580606" cy="14260314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Church health Indicators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4000" dirty="0">
              <a:solidFill>
                <a:schemeClr val="bg2">
                  <a:lumMod val="75000"/>
                </a:schemeClr>
              </a:solidFill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3B229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Internal Indicators </a:t>
            </a:r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sz="4000" dirty="0">
                <a:solidFill>
                  <a:srgbClr val="F3B229"/>
                </a:solidFill>
              </a:rPr>
              <a:t>Passionate Spirituality </a:t>
            </a:r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3B229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Authentic Worship</a:t>
            </a:r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sz="4000" dirty="0">
                <a:solidFill>
                  <a:srgbClr val="F3B229"/>
                </a:solidFill>
              </a:rPr>
              <a:t>Caring Community 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3B229"/>
              </a:solidFill>
              <a:effectLst/>
              <a:uFillTx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4000" dirty="0">
              <a:solidFill>
                <a:schemeClr val="bg2">
                  <a:lumMod val="75000"/>
                </a:schemeClr>
              </a:solidFill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442C78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Missional Indicators 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442C78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Mission Focus 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sz="4000" dirty="0">
                <a:solidFill>
                  <a:srgbClr val="442C78"/>
                </a:solidFill>
              </a:rPr>
              <a:t>Community Engagement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sz="4000" dirty="0">
                <a:solidFill>
                  <a:srgbClr val="442C78"/>
                </a:solidFill>
              </a:rPr>
              <a:t>Serve one another 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4000" dirty="0">
              <a:solidFill>
                <a:schemeClr val="bg2">
                  <a:lumMod val="75000"/>
                </a:schemeClr>
              </a:solidFill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B31064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Strategic Indicators 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sz="4000" dirty="0">
                <a:solidFill>
                  <a:srgbClr val="B31064"/>
                </a:solidFill>
              </a:rPr>
              <a:t>Clear Direction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B31064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Empowering Leadership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sz="4000" dirty="0">
                <a:solidFill>
                  <a:srgbClr val="B31064"/>
                </a:solidFill>
              </a:rPr>
              <a:t>Right Structures 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B31064"/>
              </a:solidFill>
              <a:effectLst/>
              <a:uFillTx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4000" dirty="0">
              <a:solidFill>
                <a:schemeClr val="bg2">
                  <a:lumMod val="75000"/>
                </a:schemeClr>
              </a:solidFill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60BA92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Fruitful Indicators 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sz="4000" dirty="0">
                <a:solidFill>
                  <a:srgbClr val="60BA92"/>
                </a:solidFill>
              </a:rPr>
              <a:t>Discipleship Making 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60BA92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Multiplication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sz="4000" dirty="0">
                <a:solidFill>
                  <a:srgbClr val="60BA92"/>
                </a:solidFill>
              </a:rPr>
              <a:t>Prayer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60BA92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60BA92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8639469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Box 1"/>
          <p:cNvSpPr txBox="1"/>
          <p:nvPr/>
        </p:nvSpPr>
        <p:spPr>
          <a:xfrm>
            <a:off x="957072" y="541649"/>
            <a:ext cx="18227040" cy="139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algn="l" defTabSz="914400">
              <a:defRPr sz="9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Church as a (healthy) system </a:t>
            </a:r>
          </a:p>
        </p:txBody>
      </p:sp>
      <p:grpSp>
        <p:nvGrpSpPr>
          <p:cNvPr id="129" name="Hexagon 2"/>
          <p:cNvGrpSpPr/>
          <p:nvPr/>
        </p:nvGrpSpPr>
        <p:grpSpPr>
          <a:xfrm>
            <a:off x="8144256" y="3505201"/>
            <a:ext cx="8095489" cy="6705598"/>
            <a:chOff x="0" y="1"/>
            <a:chExt cx="8095488" cy="6705596"/>
          </a:xfrm>
        </p:grpSpPr>
        <p:sp>
          <p:nvSpPr>
            <p:cNvPr id="127" name="Shape"/>
            <p:cNvSpPr/>
            <p:nvPr/>
          </p:nvSpPr>
          <p:spPr>
            <a:xfrm>
              <a:off x="-1" y="1"/>
              <a:ext cx="8095490" cy="6705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4473" y="0"/>
                  </a:lnTo>
                  <a:lnTo>
                    <a:pt x="17127" y="0"/>
                  </a:lnTo>
                  <a:lnTo>
                    <a:pt x="21600" y="10800"/>
                  </a:lnTo>
                  <a:lnTo>
                    <a:pt x="17127" y="21600"/>
                  </a:lnTo>
                  <a:lnTo>
                    <a:pt x="4473" y="2160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914400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8" name="Internal Process &amp; systems…"/>
            <p:cNvSpPr txBox="1"/>
            <p:nvPr/>
          </p:nvSpPr>
          <p:spPr>
            <a:xfrm>
              <a:off x="1324863" y="2473612"/>
              <a:ext cx="5445762" cy="17583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/>
            <a:p>
              <a:pPr defTabSz="9144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Internal Process &amp; systems</a:t>
              </a:r>
              <a:endParaRPr>
                <a:solidFill>
                  <a:srgbClr val="FFFFFF"/>
                </a:solidFill>
              </a:endParaRPr>
            </a:p>
            <a:p>
              <a:pPr defTabSz="9144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that integrate, regulate</a:t>
              </a:r>
              <a:endParaRPr>
                <a:solidFill>
                  <a:srgbClr val="FFFFFF"/>
                </a:solidFill>
              </a:endParaRPr>
            </a:p>
            <a:p>
              <a:pPr defTabSz="9144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&amp; balance these elements </a:t>
              </a:r>
            </a:p>
          </p:txBody>
        </p:sp>
      </p:grpSp>
      <p:sp>
        <p:nvSpPr>
          <p:cNvPr id="130" name="Rectangle 3"/>
          <p:cNvSpPr txBox="1"/>
          <p:nvPr/>
        </p:nvSpPr>
        <p:spPr>
          <a:xfrm>
            <a:off x="3046355" y="11809578"/>
            <a:ext cx="12951144" cy="1203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8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7 elements of a healthy system</a:t>
            </a:r>
          </a:p>
        </p:txBody>
      </p:sp>
      <p:sp>
        <p:nvSpPr>
          <p:cNvPr id="131" name="TextBox 4"/>
          <p:cNvSpPr txBox="1"/>
          <p:nvPr/>
        </p:nvSpPr>
        <p:spPr>
          <a:xfrm>
            <a:off x="14709647" y="2838366"/>
            <a:ext cx="3060193" cy="640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System input</a:t>
            </a:r>
          </a:p>
        </p:txBody>
      </p:sp>
      <p:sp>
        <p:nvSpPr>
          <p:cNvPr id="132" name="TextBox 5"/>
          <p:cNvSpPr txBox="1"/>
          <p:nvPr/>
        </p:nvSpPr>
        <p:spPr>
          <a:xfrm>
            <a:off x="16331183" y="6472611"/>
            <a:ext cx="3060193" cy="640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System output</a:t>
            </a:r>
          </a:p>
        </p:txBody>
      </p:sp>
      <p:sp>
        <p:nvSpPr>
          <p:cNvPr id="133" name="TextBox 6"/>
          <p:cNvSpPr txBox="1"/>
          <p:nvPr/>
        </p:nvSpPr>
        <p:spPr>
          <a:xfrm>
            <a:off x="14941295" y="9841468"/>
            <a:ext cx="3060193" cy="640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System rest</a:t>
            </a:r>
          </a:p>
        </p:txBody>
      </p:sp>
      <p:sp>
        <p:nvSpPr>
          <p:cNvPr id="134" name="TextBox 7"/>
          <p:cNvSpPr txBox="1"/>
          <p:nvPr/>
        </p:nvSpPr>
        <p:spPr>
          <a:xfrm>
            <a:off x="5626608" y="9656802"/>
            <a:ext cx="3590371" cy="640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Immune system</a:t>
            </a:r>
          </a:p>
        </p:txBody>
      </p:sp>
      <p:sp>
        <p:nvSpPr>
          <p:cNvPr id="135" name="TextBox 8"/>
          <p:cNvSpPr txBox="1"/>
          <p:nvPr/>
        </p:nvSpPr>
        <p:spPr>
          <a:xfrm>
            <a:off x="4675631" y="6546812"/>
            <a:ext cx="3377185" cy="1199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Genetic Makeup /DNA</a:t>
            </a:r>
          </a:p>
        </p:txBody>
      </p:sp>
      <p:sp>
        <p:nvSpPr>
          <p:cNvPr id="136" name="TextBox 9"/>
          <p:cNvSpPr txBox="1"/>
          <p:nvPr/>
        </p:nvSpPr>
        <p:spPr>
          <a:xfrm>
            <a:off x="7748018" y="2951202"/>
            <a:ext cx="1853185" cy="640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Purpose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Box 1"/>
          <p:cNvSpPr txBox="1"/>
          <p:nvPr/>
        </p:nvSpPr>
        <p:spPr>
          <a:xfrm>
            <a:off x="957072" y="541649"/>
            <a:ext cx="18227040" cy="139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algn="l" defTabSz="914400">
              <a:defRPr sz="9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Church as a (healthy) system </a:t>
            </a:r>
          </a:p>
        </p:txBody>
      </p:sp>
      <p:grpSp>
        <p:nvGrpSpPr>
          <p:cNvPr id="141" name="Hexagon 2"/>
          <p:cNvGrpSpPr/>
          <p:nvPr/>
        </p:nvGrpSpPr>
        <p:grpSpPr>
          <a:xfrm>
            <a:off x="8144256" y="3505201"/>
            <a:ext cx="8095489" cy="6705598"/>
            <a:chOff x="0" y="1"/>
            <a:chExt cx="8095488" cy="6705596"/>
          </a:xfrm>
        </p:grpSpPr>
        <p:sp>
          <p:nvSpPr>
            <p:cNvPr id="139" name="Shape"/>
            <p:cNvSpPr/>
            <p:nvPr/>
          </p:nvSpPr>
          <p:spPr>
            <a:xfrm>
              <a:off x="-1" y="1"/>
              <a:ext cx="8095490" cy="6705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4473" y="0"/>
                  </a:lnTo>
                  <a:lnTo>
                    <a:pt x="17127" y="0"/>
                  </a:lnTo>
                  <a:lnTo>
                    <a:pt x="21600" y="10800"/>
                  </a:lnTo>
                  <a:lnTo>
                    <a:pt x="17127" y="21600"/>
                  </a:lnTo>
                  <a:lnTo>
                    <a:pt x="4473" y="2160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914400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0" name="Internal Process &amp; systems…"/>
            <p:cNvSpPr txBox="1"/>
            <p:nvPr/>
          </p:nvSpPr>
          <p:spPr>
            <a:xfrm>
              <a:off x="1324863" y="2194212"/>
              <a:ext cx="5445762" cy="23171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/>
            <a:p>
              <a:pPr defTabSz="9144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Internal Process &amp; systems</a:t>
              </a:r>
              <a:endParaRPr>
                <a:solidFill>
                  <a:srgbClr val="FFFFFF"/>
                </a:solidFill>
              </a:endParaRPr>
            </a:p>
            <a:p>
              <a:pPr defTabSz="9144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that integrate, regulate</a:t>
              </a:r>
              <a:endParaRPr>
                <a:solidFill>
                  <a:srgbClr val="FFFFFF"/>
                </a:solidFill>
              </a:endParaRPr>
            </a:p>
            <a:p>
              <a:pPr defTabSz="9144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&amp; balance these elements</a:t>
              </a:r>
              <a:endParaRPr>
                <a:solidFill>
                  <a:srgbClr val="FFFFFF"/>
                </a:solidFill>
              </a:endParaRPr>
            </a:p>
            <a:p>
              <a:pPr defTabSz="9144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 </a:t>
              </a:r>
            </a:p>
          </p:txBody>
        </p:sp>
      </p:grpSp>
      <p:sp>
        <p:nvSpPr>
          <p:cNvPr id="142" name="Rectangle 3"/>
          <p:cNvSpPr txBox="1"/>
          <p:nvPr/>
        </p:nvSpPr>
        <p:spPr>
          <a:xfrm>
            <a:off x="3046355" y="11809578"/>
            <a:ext cx="12951144" cy="1203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8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7 elements of a healthy system</a:t>
            </a:r>
          </a:p>
        </p:txBody>
      </p:sp>
      <p:sp>
        <p:nvSpPr>
          <p:cNvPr id="143" name="TextBox 4"/>
          <p:cNvSpPr txBox="1"/>
          <p:nvPr/>
        </p:nvSpPr>
        <p:spPr>
          <a:xfrm>
            <a:off x="14709647" y="2838366"/>
            <a:ext cx="3060193" cy="640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System input</a:t>
            </a:r>
          </a:p>
        </p:txBody>
      </p:sp>
      <p:sp>
        <p:nvSpPr>
          <p:cNvPr id="144" name="TextBox 5"/>
          <p:cNvSpPr txBox="1"/>
          <p:nvPr/>
        </p:nvSpPr>
        <p:spPr>
          <a:xfrm>
            <a:off x="16331183" y="6472611"/>
            <a:ext cx="3060193" cy="640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System output</a:t>
            </a:r>
          </a:p>
        </p:txBody>
      </p:sp>
      <p:sp>
        <p:nvSpPr>
          <p:cNvPr id="145" name="TextBox 6"/>
          <p:cNvSpPr txBox="1"/>
          <p:nvPr/>
        </p:nvSpPr>
        <p:spPr>
          <a:xfrm>
            <a:off x="14941295" y="9841468"/>
            <a:ext cx="3060193" cy="640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System rest</a:t>
            </a:r>
          </a:p>
        </p:txBody>
      </p:sp>
      <p:sp>
        <p:nvSpPr>
          <p:cNvPr id="146" name="TextBox 7"/>
          <p:cNvSpPr txBox="1"/>
          <p:nvPr/>
        </p:nvSpPr>
        <p:spPr>
          <a:xfrm>
            <a:off x="5626608" y="9656802"/>
            <a:ext cx="3590371" cy="640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Immune system</a:t>
            </a:r>
          </a:p>
        </p:txBody>
      </p:sp>
      <p:sp>
        <p:nvSpPr>
          <p:cNvPr id="147" name="TextBox 8"/>
          <p:cNvSpPr txBox="1"/>
          <p:nvPr/>
        </p:nvSpPr>
        <p:spPr>
          <a:xfrm>
            <a:off x="4675631" y="6546812"/>
            <a:ext cx="3377185" cy="1199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Genetic Makeup /DNA</a:t>
            </a:r>
          </a:p>
        </p:txBody>
      </p:sp>
      <p:sp>
        <p:nvSpPr>
          <p:cNvPr id="148" name="TextBox 9"/>
          <p:cNvSpPr txBox="1"/>
          <p:nvPr/>
        </p:nvSpPr>
        <p:spPr>
          <a:xfrm>
            <a:off x="7748018" y="2951202"/>
            <a:ext cx="1853185" cy="640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Purpose </a:t>
            </a:r>
          </a:p>
        </p:txBody>
      </p:sp>
      <p:sp>
        <p:nvSpPr>
          <p:cNvPr id="149" name="TextBox 10"/>
          <p:cNvSpPr txBox="1"/>
          <p:nvPr/>
        </p:nvSpPr>
        <p:spPr>
          <a:xfrm>
            <a:off x="17445269" y="2534654"/>
            <a:ext cx="3950209" cy="1199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/>
          <a:p>
            <a:pPr algn="l" defTabSz="914400">
              <a:defRPr sz="3600">
                <a:solidFill>
                  <a:srgbClr val="2F559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God’s word</a:t>
            </a:r>
          </a:p>
          <a:p>
            <a:pPr algn="l" defTabSz="914400">
              <a:defRPr sz="3600">
                <a:solidFill>
                  <a:srgbClr val="2F559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Worship</a:t>
            </a:r>
          </a:p>
        </p:txBody>
      </p:sp>
      <p:sp>
        <p:nvSpPr>
          <p:cNvPr id="150" name="TextBox 11"/>
          <p:cNvSpPr txBox="1"/>
          <p:nvPr/>
        </p:nvSpPr>
        <p:spPr>
          <a:xfrm>
            <a:off x="19316409" y="6258212"/>
            <a:ext cx="3950209" cy="1199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/>
          <a:p>
            <a:pPr algn="l" defTabSz="914400">
              <a:defRPr sz="3600">
                <a:solidFill>
                  <a:srgbClr val="2F559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Mission</a:t>
            </a:r>
          </a:p>
          <a:p>
            <a:pPr algn="l" defTabSz="914400">
              <a:defRPr sz="3600">
                <a:solidFill>
                  <a:srgbClr val="2F559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Evangelism </a:t>
            </a:r>
          </a:p>
        </p:txBody>
      </p:sp>
      <p:sp>
        <p:nvSpPr>
          <p:cNvPr id="151" name="TextBox 12"/>
          <p:cNvSpPr txBox="1"/>
          <p:nvPr/>
        </p:nvSpPr>
        <p:spPr>
          <a:xfrm>
            <a:off x="17445269" y="9507069"/>
            <a:ext cx="3950209" cy="1199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/>
          <a:p>
            <a:pPr algn="l" defTabSz="914400">
              <a:defRPr sz="3600">
                <a:solidFill>
                  <a:srgbClr val="2F559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Sabbath</a:t>
            </a:r>
          </a:p>
          <a:p>
            <a:pPr algn="l" defTabSz="914400">
              <a:defRPr sz="3600">
                <a:solidFill>
                  <a:srgbClr val="2F559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Community </a:t>
            </a:r>
          </a:p>
        </p:txBody>
      </p:sp>
      <p:sp>
        <p:nvSpPr>
          <p:cNvPr id="152" name="TextBox 13"/>
          <p:cNvSpPr txBox="1"/>
          <p:nvPr/>
        </p:nvSpPr>
        <p:spPr>
          <a:xfrm>
            <a:off x="3797809" y="9377401"/>
            <a:ext cx="3950209" cy="1199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/>
          <a:p>
            <a:pPr algn="l" defTabSz="914400">
              <a:defRPr sz="3600">
                <a:solidFill>
                  <a:srgbClr val="2F559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Values </a:t>
            </a:r>
          </a:p>
          <a:p>
            <a:pPr algn="l" defTabSz="914400">
              <a:defRPr sz="3600">
                <a:solidFill>
                  <a:srgbClr val="2F559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Beliefs </a:t>
            </a:r>
          </a:p>
        </p:txBody>
      </p:sp>
      <p:sp>
        <p:nvSpPr>
          <p:cNvPr id="153" name="TextBox 14"/>
          <p:cNvSpPr txBox="1"/>
          <p:nvPr/>
        </p:nvSpPr>
        <p:spPr>
          <a:xfrm>
            <a:off x="1219200" y="6269811"/>
            <a:ext cx="3950209" cy="1758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/>
          <a:p>
            <a:pPr algn="l" defTabSz="914400">
              <a:defRPr sz="3600">
                <a:solidFill>
                  <a:srgbClr val="2F559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Theology </a:t>
            </a:r>
          </a:p>
          <a:p>
            <a:pPr algn="l" defTabSz="914400">
              <a:defRPr sz="3600">
                <a:solidFill>
                  <a:srgbClr val="2F559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History</a:t>
            </a:r>
          </a:p>
          <a:p>
            <a:pPr algn="l" defTabSz="914400">
              <a:defRPr sz="3600">
                <a:solidFill>
                  <a:srgbClr val="2F559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Denomination </a:t>
            </a:r>
          </a:p>
        </p:txBody>
      </p:sp>
      <p:sp>
        <p:nvSpPr>
          <p:cNvPr id="154" name="TextBox 15"/>
          <p:cNvSpPr txBox="1"/>
          <p:nvPr/>
        </p:nvSpPr>
        <p:spPr>
          <a:xfrm>
            <a:off x="4675631" y="2594838"/>
            <a:ext cx="3950210" cy="1846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/>
          <a:p>
            <a:pPr algn="l" defTabSz="914400">
              <a:defRPr sz="3600">
                <a:solidFill>
                  <a:srgbClr val="2F559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Vision </a:t>
            </a:r>
          </a:p>
          <a:p>
            <a:pPr algn="l" defTabSz="914400">
              <a:defRPr sz="3600">
                <a:solidFill>
                  <a:srgbClr val="2F559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Mission</a:t>
            </a:r>
            <a:endParaRPr lang="en-AU" dirty="0"/>
          </a:p>
          <a:p>
            <a:pPr algn="l" defTabSz="914400">
              <a:defRPr sz="3600">
                <a:solidFill>
                  <a:srgbClr val="2F559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AU" dirty="0"/>
              <a:t>Multiplication </a:t>
            </a:r>
            <a:endParaRPr dirty="0"/>
          </a:p>
        </p:txBody>
      </p:sp>
      <p:sp>
        <p:nvSpPr>
          <p:cNvPr id="155" name="TextBox 16"/>
          <p:cNvSpPr txBox="1"/>
          <p:nvPr/>
        </p:nvSpPr>
        <p:spPr>
          <a:xfrm>
            <a:off x="10113264" y="7302869"/>
            <a:ext cx="3950209" cy="1758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/>
          <a:p>
            <a:pPr defTabSz="914400">
              <a:defRPr sz="3600">
                <a:solidFill>
                  <a:srgbClr val="2F559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Structures </a:t>
            </a:r>
          </a:p>
          <a:p>
            <a:pPr defTabSz="914400">
              <a:defRPr sz="3600">
                <a:solidFill>
                  <a:srgbClr val="2F559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&amp; </a:t>
            </a:r>
          </a:p>
          <a:p>
            <a:pPr defTabSz="914400">
              <a:defRPr sz="3600">
                <a:solidFill>
                  <a:srgbClr val="2F559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Governance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1" animBg="1" advAuto="0"/>
      <p:bldP spid="150" grpId="2" animBg="1" advAuto="0"/>
      <p:bldP spid="151" grpId="3" animBg="1" advAuto="0"/>
      <p:bldP spid="152" grpId="4" animBg="1" advAuto="0"/>
      <p:bldP spid="153" grpId="5" animBg="1" advAuto="0"/>
      <p:bldP spid="154" grpId="6" animBg="1" advAuto="0"/>
      <p:bldP spid="155" grpId="7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4835F4-2FF8-FC4A-AD05-3CCE21AD3032}"/>
              </a:ext>
            </a:extLst>
          </p:cNvPr>
          <p:cNvSpPr txBox="1"/>
          <p:nvPr/>
        </p:nvSpPr>
        <p:spPr>
          <a:xfrm>
            <a:off x="0" y="145967"/>
            <a:ext cx="24384000" cy="56887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i="0" u="none" strike="noStrike" cap="none" spc="0" normalizeH="0" baseline="0" dirty="0">
                <a:ln>
                  <a:noFill/>
                </a:ln>
                <a:solidFill>
                  <a:srgbClr val="60BA92"/>
                </a:solidFill>
                <a:effectLst/>
                <a:uFillTx/>
                <a:latin typeface="Arial Rounded MT Bold" panose="020F0704030504030204" pitchFamily="34" charset="77"/>
                <a:sym typeface="Helvetica Light"/>
              </a:rPr>
              <a:t>Church Health Paradigm</a:t>
            </a:r>
            <a:endParaRPr kumimoji="0" lang="en-US" sz="2800" i="0" u="none" strike="noStrike" cap="none" spc="0" normalizeH="0" baseline="0" dirty="0">
              <a:ln>
                <a:noFill/>
              </a:ln>
              <a:solidFill>
                <a:srgbClr val="60BA92"/>
              </a:solidFill>
              <a:effectLst/>
              <a:uFillTx/>
              <a:latin typeface="Arial Rounded MT Bold" panose="020F0704030504030204" pitchFamily="34" charset="77"/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i="0" u="none" strike="noStrike" cap="none" spc="0" normalizeH="0" baseline="0" dirty="0">
              <a:ln>
                <a:noFill/>
              </a:ln>
              <a:solidFill>
                <a:srgbClr val="60BA92"/>
              </a:solidFill>
              <a:effectLst/>
              <a:uFillTx/>
              <a:latin typeface="Arial Rounded MT Bold" panose="020F0704030504030204" pitchFamily="34" charset="77"/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39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FillTx/>
                <a:latin typeface="Arial Rounded MT Bold" panose="020F0704030504030204" pitchFamily="34" charset="77"/>
                <a:sym typeface="Helvetica Light"/>
              </a:rPr>
              <a:t>E + I + R = 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0EF5BE-725D-A541-80E5-A3EE1FE9491A}"/>
              </a:ext>
            </a:extLst>
          </p:cNvPr>
          <p:cNvSpPr/>
          <p:nvPr/>
        </p:nvSpPr>
        <p:spPr>
          <a:xfrm>
            <a:off x="3756454" y="6215448"/>
            <a:ext cx="1927654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7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(Observable) = External Indicators </a:t>
            </a:r>
            <a:endParaRPr lang="en-AU" sz="72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7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(Below the line) = Internal Indicators </a:t>
            </a:r>
            <a:endParaRPr lang="en-AU" sz="72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7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 (Life Cycle) = Reality </a:t>
            </a:r>
            <a:endParaRPr lang="en-AU" sz="72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7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 = Health</a:t>
            </a:r>
            <a:endParaRPr lang="en-AU" sz="72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7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54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96636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79E2B5-09C4-6D4A-B8C7-6E73AE5F3AB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84" y="3781168"/>
            <a:ext cx="8913392" cy="6153664"/>
          </a:xfrm>
          <a:prstGeom prst="rect">
            <a:avLst/>
          </a:prstGeom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00C1C5-5DF8-0F4F-8F23-0CAAC131BF7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5406" y="3781168"/>
            <a:ext cx="8913392" cy="6153664"/>
          </a:xfrm>
          <a:prstGeom prst="rect">
            <a:avLst/>
          </a:prstGeom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3C7F64-6295-A848-B0F5-346510C28A98}"/>
              </a:ext>
            </a:extLst>
          </p:cNvPr>
          <p:cNvSpPr txBox="1"/>
          <p:nvPr/>
        </p:nvSpPr>
        <p:spPr>
          <a:xfrm>
            <a:off x="13143573" y="6070968"/>
            <a:ext cx="4077730" cy="1949252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Unity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John 17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67D5CF-FEF3-474D-A0FB-D8926646EFB9}"/>
              </a:ext>
            </a:extLst>
          </p:cNvPr>
          <p:cNvSpPr txBox="1"/>
          <p:nvPr/>
        </p:nvSpPr>
        <p:spPr>
          <a:xfrm>
            <a:off x="18531068" y="6070968"/>
            <a:ext cx="4077730" cy="1949252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Fruitful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John 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765A7-FA28-8446-8BCA-26ABD47C6D9B}"/>
              </a:ext>
            </a:extLst>
          </p:cNvPr>
          <p:cNvSpPr txBox="1"/>
          <p:nvPr/>
        </p:nvSpPr>
        <p:spPr>
          <a:xfrm>
            <a:off x="5890080" y="697772"/>
            <a:ext cx="11362085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2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Two Things Churches Need To Be/Do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7E0EDF-68B3-C44C-BC20-E74F7A2E64D4}"/>
              </a:ext>
            </a:extLst>
          </p:cNvPr>
          <p:cNvSpPr txBox="1"/>
          <p:nvPr/>
        </p:nvSpPr>
        <p:spPr>
          <a:xfrm>
            <a:off x="4319938" y="2932964"/>
            <a:ext cx="3140283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2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Outwardly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18FDB3-8FED-7A44-A579-A03EDFA68CBC}"/>
              </a:ext>
            </a:extLst>
          </p:cNvPr>
          <p:cNvSpPr txBox="1"/>
          <p:nvPr/>
        </p:nvSpPr>
        <p:spPr>
          <a:xfrm>
            <a:off x="16748672" y="2974447"/>
            <a:ext cx="2806859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2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Inwardly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63C347-B5B5-9E41-B815-CF18031AEEB5}"/>
              </a:ext>
            </a:extLst>
          </p:cNvPr>
          <p:cNvSpPr txBox="1"/>
          <p:nvPr/>
        </p:nvSpPr>
        <p:spPr>
          <a:xfrm>
            <a:off x="1931746" y="7691925"/>
            <a:ext cx="156453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Act 1:8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865B76-CD7A-D147-982A-5ACCD503E4A5}"/>
              </a:ext>
            </a:extLst>
          </p:cNvPr>
          <p:cNvSpPr txBox="1"/>
          <p:nvPr/>
        </p:nvSpPr>
        <p:spPr>
          <a:xfrm>
            <a:off x="7483326" y="7549666"/>
            <a:ext cx="228267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Matt 28:19</a:t>
            </a:r>
          </a:p>
        </p:txBody>
      </p:sp>
    </p:spTree>
    <p:extLst>
      <p:ext uri="{BB962C8B-B14F-4D97-AF65-F5344CB8AC3E}">
        <p14:creationId xmlns:p14="http://schemas.microsoft.com/office/powerpoint/2010/main" val="274029598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186</Words>
  <Application>Microsoft Macintosh PowerPoint</Application>
  <PresentationFormat>Custom</PresentationFormat>
  <Paragraphs>79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 Rounded MT Bold</vt:lpstr>
      <vt:lpstr>Calibri</vt:lpstr>
      <vt:lpstr>Helvetica</vt:lpstr>
      <vt:lpstr>Helvetica Light</vt:lpstr>
      <vt:lpstr>Helvetica Neue</vt:lpstr>
      <vt:lpstr>Gradient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Ian Altman</cp:lastModifiedBy>
  <cp:revision>10</cp:revision>
  <dcterms:modified xsi:type="dcterms:W3CDTF">2020-08-13T02:25:05Z</dcterms:modified>
</cp:coreProperties>
</file>