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94" r:id="rId7"/>
    <p:sldId id="295" r:id="rId8"/>
    <p:sldId id="298" r:id="rId9"/>
    <p:sldId id="29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92" r:id="rId26"/>
    <p:sldId id="261" r:id="rId27"/>
    <p:sldId id="296" r:id="rId28"/>
    <p:sldId id="277" r:id="rId29"/>
    <p:sldId id="301" r:id="rId30"/>
    <p:sldId id="302" r:id="rId31"/>
    <p:sldId id="303" r:id="rId32"/>
    <p:sldId id="304" r:id="rId33"/>
    <p:sldId id="305" r:id="rId34"/>
    <p:sldId id="300" r:id="rId35"/>
    <p:sldId id="278" r:id="rId36"/>
    <p:sldId id="293" r:id="rId37"/>
    <p:sldId id="306" r:id="rId38"/>
    <p:sldId id="279" r:id="rId39"/>
    <p:sldId id="282" r:id="rId40"/>
    <p:sldId id="280" r:id="rId41"/>
    <p:sldId id="309" r:id="rId42"/>
    <p:sldId id="283" r:id="rId43"/>
    <p:sldId id="307" r:id="rId44"/>
    <p:sldId id="308" r:id="rId45"/>
    <p:sldId id="310" r:id="rId46"/>
    <p:sldId id="311" r:id="rId47"/>
    <p:sldId id="312" r:id="rId48"/>
    <p:sldId id="284" r:id="rId49"/>
    <p:sldId id="313" r:id="rId50"/>
    <p:sldId id="314" r:id="rId51"/>
    <p:sldId id="290" r:id="rId52"/>
    <p:sldId id="286" r:id="rId53"/>
    <p:sldId id="297" r:id="rId54"/>
    <p:sldId id="315" r:id="rId55"/>
    <p:sldId id="316" r:id="rId56"/>
    <p:sldId id="319" r:id="rId57"/>
    <p:sldId id="321" r:id="rId58"/>
    <p:sldId id="320" r:id="rId59"/>
    <p:sldId id="318" r:id="rId60"/>
    <p:sldId id="317" r:id="rId6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utura"/>
        <a:ea typeface="Futura"/>
        <a:cs typeface="Futura"/>
        <a:sym typeface="Futur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utura"/>
        <a:ea typeface="Futura"/>
        <a:cs typeface="Futura"/>
        <a:sym typeface="Futur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utura"/>
        <a:ea typeface="Futura"/>
        <a:cs typeface="Futura"/>
        <a:sym typeface="Futur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utura"/>
        <a:ea typeface="Futura"/>
        <a:cs typeface="Futura"/>
        <a:sym typeface="Futur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utura"/>
        <a:ea typeface="Futura"/>
        <a:cs typeface="Futura"/>
        <a:sym typeface="Futur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utura"/>
        <a:ea typeface="Futura"/>
        <a:cs typeface="Futura"/>
        <a:sym typeface="Futur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utura"/>
        <a:ea typeface="Futura"/>
        <a:cs typeface="Futura"/>
        <a:sym typeface="Futur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utura"/>
        <a:ea typeface="Futura"/>
        <a:cs typeface="Futura"/>
        <a:sym typeface="Futur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utura"/>
        <a:ea typeface="Futura"/>
        <a:cs typeface="Futura"/>
        <a:sym typeface="Futur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9DEB9-AEB2-2140-847D-368D51F3FE28}" v="57" dt="2022-08-18T03:11:31.31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utura"/>
          <a:ea typeface="Futura"/>
          <a:cs typeface="Futura"/>
        </a:font>
        <a:srgbClr val="FFFFFF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381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381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utura"/>
          <a:ea typeface="Futura"/>
          <a:cs typeface="Futura"/>
        </a:font>
        <a:srgbClr val="FFFFFF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381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381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utura"/>
          <a:ea typeface="Futura"/>
          <a:cs typeface="Futura"/>
        </a:font>
        <a:srgbClr val="FFFFFF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381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381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utura"/>
          <a:ea typeface="Futura"/>
          <a:cs typeface="Futur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868686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68686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utura"/>
          <a:ea typeface="Futura"/>
          <a:cs typeface="Futura"/>
        </a:font>
        <a:srgbClr val="FFFFFF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381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381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utura"/>
          <a:ea typeface="Futura"/>
          <a:cs typeface="Futura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rgbClr val="868686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rgbClr val="868686">
              <a:alpha val="20000"/>
            </a:srgbClr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508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254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593"/>
  </p:normalViewPr>
  <p:slideViewPr>
    <p:cSldViewPr snapToGrid="0" snapToObjects="1">
      <p:cViewPr varScale="1">
        <p:scale>
          <a:sx n="86" d="100"/>
          <a:sy n="86" d="100"/>
        </p:scale>
        <p:origin x="147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69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Hales" userId="65cf91a454e465aa" providerId="LiveId" clId="{24F9DEB9-AEB2-2140-847D-368D51F3FE28}"/>
    <pc:docChg chg="addSld modSld">
      <pc:chgData name="Stephen Hales" userId="65cf91a454e465aa" providerId="LiveId" clId="{24F9DEB9-AEB2-2140-847D-368D51F3FE28}" dt="2022-08-18T03:11:31.317" v="263" actId="313"/>
      <pc:docMkLst>
        <pc:docMk/>
      </pc:docMkLst>
      <pc:sldChg chg="modSp">
        <pc:chgData name="Stephen Hales" userId="65cf91a454e465aa" providerId="LiveId" clId="{24F9DEB9-AEB2-2140-847D-368D51F3FE28}" dt="2022-08-18T03:11:31.317" v="263" actId="313"/>
        <pc:sldMkLst>
          <pc:docMk/>
          <pc:sldMk cId="0" sldId="277"/>
        </pc:sldMkLst>
        <pc:spChg chg="mod">
          <ac:chgData name="Stephen Hales" userId="65cf91a454e465aa" providerId="LiveId" clId="{24F9DEB9-AEB2-2140-847D-368D51F3FE28}" dt="2022-08-18T03:11:31.317" v="263" actId="313"/>
          <ac:spMkLst>
            <pc:docMk/>
            <pc:sldMk cId="0" sldId="277"/>
            <ac:spMk id="204" creationId="{00000000-0000-0000-0000-000000000000}"/>
          </ac:spMkLst>
        </pc:spChg>
      </pc:sldChg>
      <pc:sldChg chg="modSp new mod">
        <pc:chgData name="Stephen Hales" userId="65cf91a454e465aa" providerId="LiveId" clId="{24F9DEB9-AEB2-2140-847D-368D51F3FE28}" dt="2022-08-18T03:06:53.141" v="206" actId="14100"/>
        <pc:sldMkLst>
          <pc:docMk/>
          <pc:sldMk cId="2514684295" sldId="295"/>
        </pc:sldMkLst>
        <pc:spChg chg="mod">
          <ac:chgData name="Stephen Hales" userId="65cf91a454e465aa" providerId="LiveId" clId="{24F9DEB9-AEB2-2140-847D-368D51F3FE28}" dt="2022-08-18T03:04:22.558" v="29" actId="20577"/>
          <ac:spMkLst>
            <pc:docMk/>
            <pc:sldMk cId="2514684295" sldId="295"/>
            <ac:spMk id="2" creationId="{22BCC4D8-C2AC-87AD-B5B6-58F89D52D088}"/>
          </ac:spMkLst>
        </pc:spChg>
        <pc:spChg chg="mod">
          <ac:chgData name="Stephen Hales" userId="65cf91a454e465aa" providerId="LiveId" clId="{24F9DEB9-AEB2-2140-847D-368D51F3FE28}" dt="2022-08-18T03:06:53.141" v="206" actId="14100"/>
          <ac:spMkLst>
            <pc:docMk/>
            <pc:sldMk cId="2514684295" sldId="295"/>
            <ac:spMk id="3" creationId="{6BEEAEB4-2C0A-E6BB-C51B-33067DE645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+mj-lt"/>
        <a:ea typeface="+mj-ea"/>
        <a:cs typeface="+mj-cs"/>
        <a:sym typeface="Lucida Grande"/>
      </a:defRPr>
    </a:lvl1pPr>
    <a:lvl2pPr indent="228600" defTabSz="584200" latinLnBrk="0">
      <a:defRPr sz="2200">
        <a:latin typeface="+mj-lt"/>
        <a:ea typeface="+mj-ea"/>
        <a:cs typeface="+mj-cs"/>
        <a:sym typeface="Lucida Grande"/>
      </a:defRPr>
    </a:lvl2pPr>
    <a:lvl3pPr indent="457200" defTabSz="584200" latinLnBrk="0">
      <a:defRPr sz="2200">
        <a:latin typeface="+mj-lt"/>
        <a:ea typeface="+mj-ea"/>
        <a:cs typeface="+mj-cs"/>
        <a:sym typeface="Lucida Grande"/>
      </a:defRPr>
    </a:lvl3pPr>
    <a:lvl4pPr indent="685800" defTabSz="584200" latinLnBrk="0">
      <a:defRPr sz="2200">
        <a:latin typeface="+mj-lt"/>
        <a:ea typeface="+mj-ea"/>
        <a:cs typeface="+mj-cs"/>
        <a:sym typeface="Lucida Grande"/>
      </a:defRPr>
    </a:lvl4pPr>
    <a:lvl5pPr indent="914400" defTabSz="584200" latinLnBrk="0">
      <a:defRPr sz="2200">
        <a:latin typeface="+mj-lt"/>
        <a:ea typeface="+mj-ea"/>
        <a:cs typeface="+mj-cs"/>
        <a:sym typeface="Lucida Grande"/>
      </a:defRPr>
    </a:lvl5pPr>
    <a:lvl6pPr indent="1143000" defTabSz="584200" latinLnBrk="0">
      <a:defRPr sz="2200">
        <a:latin typeface="+mj-lt"/>
        <a:ea typeface="+mj-ea"/>
        <a:cs typeface="+mj-cs"/>
        <a:sym typeface="Lucida Grande"/>
      </a:defRPr>
    </a:lvl6pPr>
    <a:lvl7pPr indent="1371600" defTabSz="584200" latinLnBrk="0">
      <a:defRPr sz="2200">
        <a:latin typeface="+mj-lt"/>
        <a:ea typeface="+mj-ea"/>
        <a:cs typeface="+mj-cs"/>
        <a:sym typeface="Lucida Grande"/>
      </a:defRPr>
    </a:lvl7pPr>
    <a:lvl8pPr indent="1600200" defTabSz="584200" latinLnBrk="0">
      <a:defRPr sz="2200">
        <a:latin typeface="+mj-lt"/>
        <a:ea typeface="+mj-ea"/>
        <a:cs typeface="+mj-cs"/>
        <a:sym typeface="Lucida Grande"/>
      </a:defRPr>
    </a:lvl8pPr>
    <a:lvl9pPr indent="1828800" defTabSz="584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15900" y="3022600"/>
            <a:ext cx="12560300" cy="1905000"/>
          </a:xfrm>
          <a:prstGeom prst="rect">
            <a:avLst/>
          </a:prstGeom>
          <a:solidFill>
            <a:srgbClr val="85C92E"/>
          </a:solidFill>
        </p:spPr>
        <p:txBody>
          <a:bodyPr anchor="b">
            <a:normAutofit/>
          </a:bodyPr>
          <a:lstStyle>
            <a:lvl1pPr>
              <a:defRPr sz="9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5900" y="4914900"/>
            <a:ext cx="12560300" cy="889000"/>
          </a:xfrm>
          <a:prstGeom prst="rect">
            <a:avLst/>
          </a:prstGeom>
          <a:solidFill>
            <a:srgbClr val="85C92E"/>
          </a:solidFill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286000"/>
            <a:ext cx="5041900" cy="6654800"/>
          </a:xfrm>
          <a:prstGeom prst="rect">
            <a:avLst/>
          </a:prstGeom>
        </p:spPr>
        <p:txBody>
          <a:bodyPr/>
          <a:lstStyle>
            <a:lvl1pPr marL="843150" indent="-525650">
              <a:spcBef>
                <a:spcPts val="3500"/>
              </a:spcBef>
              <a:defRPr sz="3600"/>
            </a:lvl1pPr>
            <a:lvl2pPr marL="1287650" indent="-525650">
              <a:spcBef>
                <a:spcPts val="3500"/>
              </a:spcBef>
              <a:defRPr sz="3600"/>
            </a:lvl2pPr>
            <a:lvl3pPr marL="1732151" indent="-525651">
              <a:spcBef>
                <a:spcPts val="3500"/>
              </a:spcBef>
              <a:defRPr sz="3600"/>
            </a:lvl3pPr>
            <a:lvl4pPr marL="2176651" indent="-525651">
              <a:spcBef>
                <a:spcPts val="3500"/>
              </a:spcBef>
              <a:defRPr sz="3600"/>
            </a:lvl4pPr>
            <a:lvl5pPr marL="2621151" indent="-525651">
              <a:spcBef>
                <a:spcPts val="3500"/>
              </a:spcBef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286000"/>
            <a:ext cx="5041900" cy="6654800"/>
          </a:xfrm>
          <a:prstGeom prst="rect">
            <a:avLst/>
          </a:prstGeom>
        </p:spPr>
        <p:txBody>
          <a:bodyPr/>
          <a:lstStyle>
            <a:lvl1pPr marL="843150" indent="-525650">
              <a:spcBef>
                <a:spcPts val="3500"/>
              </a:spcBef>
              <a:defRPr sz="3600"/>
            </a:lvl1pPr>
            <a:lvl2pPr marL="1287650" indent="-525650">
              <a:spcBef>
                <a:spcPts val="3500"/>
              </a:spcBef>
              <a:defRPr sz="3600"/>
            </a:lvl2pPr>
            <a:lvl3pPr marL="1732151" indent="-525651">
              <a:spcBef>
                <a:spcPts val="3500"/>
              </a:spcBef>
              <a:defRPr sz="3600"/>
            </a:lvl3pPr>
            <a:lvl4pPr marL="2176651" indent="-525651">
              <a:spcBef>
                <a:spcPts val="3500"/>
              </a:spcBef>
              <a:defRPr sz="3600"/>
            </a:lvl4pPr>
            <a:lvl5pPr marL="2621151" indent="-525651">
              <a:spcBef>
                <a:spcPts val="3500"/>
              </a:spcBef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772400" y="2286000"/>
            <a:ext cx="3962400" cy="6654800"/>
          </a:xfrm>
          <a:prstGeom prst="rect">
            <a:avLst/>
          </a:prstGeom>
        </p:spPr>
        <p:txBody>
          <a:bodyPr/>
          <a:lstStyle>
            <a:lvl1pPr marL="843150" indent="-525650">
              <a:spcBef>
                <a:spcPts val="3500"/>
              </a:spcBef>
              <a:defRPr sz="3600"/>
            </a:lvl1pPr>
            <a:lvl2pPr marL="1287650" indent="-525650">
              <a:spcBef>
                <a:spcPts val="3500"/>
              </a:spcBef>
              <a:defRPr sz="3600"/>
            </a:lvl2pPr>
            <a:lvl3pPr marL="1732151" indent="-525651">
              <a:spcBef>
                <a:spcPts val="3500"/>
              </a:spcBef>
              <a:defRPr sz="3600"/>
            </a:lvl3pPr>
            <a:lvl4pPr marL="2176651" indent="-525651">
              <a:spcBef>
                <a:spcPts val="3500"/>
              </a:spcBef>
              <a:defRPr sz="3600"/>
            </a:lvl4pPr>
            <a:lvl5pPr marL="2621151" indent="-525651">
              <a:spcBef>
                <a:spcPts val="3500"/>
              </a:spcBef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286000"/>
            <a:ext cx="10464800" cy="66548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2" y="9040141"/>
            <a:ext cx="3034455" cy="520701"/>
          </a:xfrm>
          <a:prstGeom prst="rect">
            <a:avLst/>
          </a:prstGeom>
        </p:spPr>
        <p:txBody>
          <a:bodyPr lIns="65022" tIns="65022" rIns="65022" bIns="65022" anchor="t"/>
          <a:lstStyle>
            <a:lvl1pPr defTabSz="914400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286000"/>
            <a:ext cx="10464800" cy="66548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286000"/>
            <a:ext cx="10464800" cy="6654800"/>
          </a:xfrm>
          <a:prstGeom prst="rect">
            <a:avLst/>
          </a:prstGeom>
        </p:spPr>
        <p:txBody>
          <a:bodyPr lIns="0" tIns="0" rIns="0" bIns="0" numCol="2" spcCol="523240" anchor="t"/>
          <a:lstStyle>
            <a:lvl1pPr marL="843150" indent="-525650">
              <a:spcBef>
                <a:spcPts val="3500"/>
              </a:spcBef>
              <a:defRPr sz="3600"/>
            </a:lvl1pPr>
            <a:lvl2pPr marL="1287650" indent="-525650">
              <a:spcBef>
                <a:spcPts val="3500"/>
              </a:spcBef>
              <a:defRPr sz="3600"/>
            </a:lvl2pPr>
            <a:lvl3pPr marL="1732151" indent="-525651">
              <a:spcBef>
                <a:spcPts val="3500"/>
              </a:spcBef>
              <a:defRPr sz="3600"/>
            </a:lvl3pPr>
            <a:lvl4pPr marL="2176651" indent="-525651">
              <a:spcBef>
                <a:spcPts val="3500"/>
              </a:spcBef>
              <a:defRPr sz="3600"/>
            </a:lvl4pPr>
            <a:lvl5pPr marL="2621151" indent="-525651">
              <a:spcBef>
                <a:spcPts val="3500"/>
              </a:spcBef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16"/>
          <p:cNvSpPr/>
          <p:nvPr/>
        </p:nvSpPr>
        <p:spPr>
          <a:xfrm>
            <a:off x="11861800" y="215900"/>
            <a:ext cx="1041400" cy="9321800"/>
          </a:xfrm>
          <a:prstGeom prst="rect">
            <a:avLst/>
          </a:prstGeom>
          <a:solidFill>
            <a:srgbClr val="F29031">
              <a:alpha val="97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F29031"/>
              </a:buClr>
            </a:lvl1pPr>
            <a:lvl2pPr>
              <a:buClr>
                <a:srgbClr val="F29031"/>
              </a:buClr>
            </a:lvl2pPr>
            <a:lvl3pPr>
              <a:buClr>
                <a:srgbClr val="F29031"/>
              </a:buClr>
            </a:lvl3pPr>
            <a:lvl4pPr>
              <a:buClr>
                <a:srgbClr val="F29031"/>
              </a:buClr>
            </a:lvl4pPr>
            <a:lvl5pPr>
              <a:buClr>
                <a:srgbClr val="F29031"/>
              </a:buCl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215900" y="3924300"/>
            <a:ext cx="12560300" cy="1905000"/>
          </a:xfrm>
          <a:prstGeom prst="rect">
            <a:avLst/>
          </a:prstGeom>
          <a:solidFill>
            <a:srgbClr val="E4589C"/>
          </a:solidFill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26"/>
          <p:cNvGrpSpPr/>
          <p:nvPr/>
        </p:nvGrpSpPr>
        <p:grpSpPr>
          <a:xfrm>
            <a:off x="10261600" y="241299"/>
            <a:ext cx="2514600" cy="9283701"/>
            <a:chOff x="0" y="0"/>
            <a:chExt cx="2514600" cy="9283700"/>
          </a:xfrm>
        </p:grpSpPr>
        <p:grpSp>
          <p:nvGrpSpPr>
            <p:cNvPr id="80" name="Shape 24"/>
            <p:cNvGrpSpPr/>
            <p:nvPr/>
          </p:nvGrpSpPr>
          <p:grpSpPr>
            <a:xfrm>
              <a:off x="0" y="2489200"/>
              <a:ext cx="2514600" cy="6794500"/>
              <a:chOff x="0" y="0"/>
              <a:chExt cx="2514600" cy="6794500"/>
            </a:xfrm>
          </p:grpSpPr>
          <p:sp>
            <p:nvSpPr>
              <p:cNvPr id="78" name="Rectangle"/>
              <p:cNvSpPr/>
              <p:nvPr/>
            </p:nvSpPr>
            <p:spPr>
              <a:xfrm>
                <a:off x="0" y="0"/>
                <a:ext cx="2514600" cy="6794500"/>
              </a:xfrm>
              <a:prstGeom prst="rect">
                <a:avLst/>
              </a:prstGeom>
              <a:solidFill>
                <a:srgbClr val="F2C100">
                  <a:alpha val="8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18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79" name="Text"/>
              <p:cNvSpPr txBox="1"/>
              <p:nvPr/>
            </p:nvSpPr>
            <p:spPr>
              <a:xfrm>
                <a:off x="0" y="3043432"/>
                <a:ext cx="2514600" cy="7076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defRPr sz="4300"/>
                </a:lvl1pPr>
              </a:lstStyle>
              <a:p>
                <a:r>
                  <a:t> </a:t>
                </a:r>
              </a:p>
            </p:txBody>
          </p:sp>
        </p:grpSp>
        <p:sp>
          <p:nvSpPr>
            <p:cNvPr id="81" name="Shape 25"/>
            <p:cNvSpPr/>
            <p:nvPr/>
          </p:nvSpPr>
          <p:spPr>
            <a:xfrm>
              <a:off x="0" y="-1"/>
              <a:ext cx="2514600" cy="2501901"/>
            </a:xfrm>
            <a:prstGeom prst="rect">
              <a:avLst/>
            </a:prstGeom>
            <a:solidFill>
              <a:srgbClr val="5898C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300"/>
              </a:pPr>
              <a:endParaRPr/>
            </a:p>
          </p:txBody>
        </p:sp>
      </p:grpSp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228600" y="241300"/>
            <a:ext cx="10033000" cy="2501900"/>
          </a:xfrm>
          <a:prstGeom prst="rect">
            <a:avLst/>
          </a:prstGeom>
          <a:solidFill>
            <a:srgbClr val="85C92E"/>
          </a:solidFill>
        </p:spPr>
        <p:txBody>
          <a:bodyPr>
            <a:normAutofit/>
          </a:bodyPr>
          <a:lstStyle>
            <a:lvl1pPr algn="l">
              <a:defRPr sz="8500"/>
            </a:lvl1pPr>
          </a:lstStyle>
          <a:p>
            <a:r>
              <a:t>Title Text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635000" y="1981200"/>
            <a:ext cx="5867400" cy="27305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>
              <a:defRPr>
                <a:solidFill>
                  <a:srgbClr val="85C92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838700"/>
            <a:ext cx="5867400" cy="2921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6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6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6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6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solidFill>
            <a:srgbClr val="8665E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9pPr>
    </p:titleStyle>
    <p:bodyStyle>
      <a:lvl1pPr marL="889324" marR="0" indent="-571824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8665E9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1pPr>
      <a:lvl2pPr marL="1333824" marR="0" indent="-571824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8665E9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2pPr>
      <a:lvl3pPr marL="1778324" marR="0" indent="-571824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8665E9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3pPr>
      <a:lvl4pPr marL="2222824" marR="0" indent="-571824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8665E9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4pPr>
      <a:lvl5pPr marL="2667324" marR="0" indent="-571824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8665E9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5pPr>
      <a:lvl6pPr marL="3022924" marR="0" indent="-571824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8665E9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6pPr>
      <a:lvl7pPr marL="3378525" marR="0" indent="-571824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8665E9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7pPr>
      <a:lvl8pPr marL="3734125" marR="0" indent="-571824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8665E9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8pPr>
      <a:lvl9pPr marL="4089725" marR="0" indent="-571825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8665E9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43"/>
          <p:cNvSpPr txBox="1">
            <a:spLocks noGrp="1"/>
          </p:cNvSpPr>
          <p:nvPr>
            <p:ph type="ctrTitle"/>
          </p:nvPr>
        </p:nvSpPr>
        <p:spPr>
          <a:xfrm>
            <a:off x="215900" y="3022599"/>
            <a:ext cx="12560300" cy="238884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8000"/>
            </a:lvl1pPr>
          </a:lstStyle>
          <a:p>
            <a:r>
              <a:rPr dirty="0"/>
              <a:t>Purpose, Values &amp; Vision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52"/>
          <p:cNvSpPr txBox="1">
            <a:spLocks noGrp="1"/>
          </p:cNvSpPr>
          <p:nvPr>
            <p:ph type="title"/>
          </p:nvPr>
        </p:nvSpPr>
        <p:spPr>
          <a:xfrm>
            <a:off x="222250" y="164408"/>
            <a:ext cx="12560300" cy="190500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dirty="0"/>
              <a:t>Purpose, Values &amp; Vision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52"/>
          <p:cNvSpPr txBox="1">
            <a:spLocks noGrp="1"/>
          </p:cNvSpPr>
          <p:nvPr>
            <p:ph type="title"/>
          </p:nvPr>
        </p:nvSpPr>
        <p:spPr>
          <a:xfrm>
            <a:off x="222250" y="164408"/>
            <a:ext cx="12560300" cy="190500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dirty="0"/>
              <a:t>Purpose, Values &amp; Vision</a:t>
            </a:r>
          </a:p>
        </p:txBody>
      </p:sp>
      <p:sp>
        <p:nvSpPr>
          <p:cNvPr id="155" name="PURPOSE is   why we exist"/>
          <p:cNvSpPr txBox="1"/>
          <p:nvPr/>
        </p:nvSpPr>
        <p:spPr>
          <a:xfrm>
            <a:off x="280915" y="2816122"/>
            <a:ext cx="12442970" cy="2237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3" algn="l">
              <a:defRPr>
                <a:solidFill>
                  <a:srgbClr val="535353"/>
                </a:solidFill>
              </a:defRPr>
            </a:pPr>
            <a:r>
              <a:t>PURPOSE is   why we exist</a:t>
            </a:r>
          </a:p>
          <a:p>
            <a:pPr lvl="3" algn="l"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52"/>
          <p:cNvSpPr txBox="1">
            <a:spLocks noGrp="1"/>
          </p:cNvSpPr>
          <p:nvPr>
            <p:ph type="title"/>
          </p:nvPr>
        </p:nvSpPr>
        <p:spPr>
          <a:xfrm>
            <a:off x="222250" y="164408"/>
            <a:ext cx="12560300" cy="190500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dirty="0"/>
              <a:t>Purpose, Values &amp; Vision</a:t>
            </a:r>
          </a:p>
        </p:txBody>
      </p:sp>
      <p:sp>
        <p:nvSpPr>
          <p:cNvPr id="158" name="PURPOSE is   why we exist…"/>
          <p:cNvSpPr txBox="1"/>
          <p:nvPr/>
        </p:nvSpPr>
        <p:spPr>
          <a:xfrm>
            <a:off x="280915" y="2816122"/>
            <a:ext cx="12442970" cy="4388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3" algn="l">
              <a:defRPr>
                <a:solidFill>
                  <a:srgbClr val="535353"/>
                </a:solidFill>
              </a:defRPr>
            </a:pPr>
            <a:r>
              <a:t>PURPOSE is   why we exist</a:t>
            </a:r>
          </a:p>
          <a:p>
            <a:pPr lvl="3" algn="l"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endParaRPr/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VALUES are   the way we operate - the way we do</a:t>
            </a:r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                     things around here</a:t>
            </a:r>
          </a:p>
          <a:p>
            <a:pPr lvl="8" algn="l"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52"/>
          <p:cNvSpPr txBox="1">
            <a:spLocks noGrp="1"/>
          </p:cNvSpPr>
          <p:nvPr>
            <p:ph type="title"/>
          </p:nvPr>
        </p:nvSpPr>
        <p:spPr>
          <a:xfrm>
            <a:off x="222250" y="164408"/>
            <a:ext cx="12560300" cy="190500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dirty="0"/>
              <a:t>Purpose, Values &amp; Vision</a:t>
            </a:r>
          </a:p>
        </p:txBody>
      </p:sp>
      <p:sp>
        <p:nvSpPr>
          <p:cNvPr id="161" name="PURPOSE is   why we exist…"/>
          <p:cNvSpPr txBox="1"/>
          <p:nvPr/>
        </p:nvSpPr>
        <p:spPr>
          <a:xfrm>
            <a:off x="280915" y="2816122"/>
            <a:ext cx="12442970" cy="5734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3" algn="l">
              <a:defRPr>
                <a:solidFill>
                  <a:srgbClr val="535353"/>
                </a:solidFill>
              </a:defRPr>
            </a:pPr>
            <a:r>
              <a:t>PURPOSE is   why we exist</a:t>
            </a:r>
          </a:p>
          <a:p>
            <a:pPr lvl="3" algn="l"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endParaRPr/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VALUES are   the way we operate - the way we do</a:t>
            </a:r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                     things around here</a:t>
            </a:r>
          </a:p>
          <a:p>
            <a:pPr lvl="8" algn="l"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endParaRPr/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VISION is      our next destination - a word picture of</a:t>
            </a:r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                     what we think the future might look like</a:t>
            </a:r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                     under God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52"/>
          <p:cNvSpPr txBox="1">
            <a:spLocks noGrp="1"/>
          </p:cNvSpPr>
          <p:nvPr>
            <p:ph type="title"/>
          </p:nvPr>
        </p:nvSpPr>
        <p:spPr>
          <a:xfrm>
            <a:off x="222250" y="164408"/>
            <a:ext cx="12560300" cy="190500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dirty="0"/>
              <a:t>Purpose, Values &amp; Vision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52"/>
          <p:cNvSpPr txBox="1">
            <a:spLocks noGrp="1"/>
          </p:cNvSpPr>
          <p:nvPr>
            <p:ph type="title"/>
          </p:nvPr>
        </p:nvSpPr>
        <p:spPr>
          <a:xfrm>
            <a:off x="222250" y="164408"/>
            <a:ext cx="12560300" cy="190500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t>Purpose, Values &amp; Vision</a:t>
            </a:r>
          </a:p>
        </p:txBody>
      </p:sp>
      <p:sp>
        <p:nvSpPr>
          <p:cNvPr id="166" name="PURPOSE is   determined Biblically"/>
          <p:cNvSpPr txBox="1"/>
          <p:nvPr/>
        </p:nvSpPr>
        <p:spPr>
          <a:xfrm>
            <a:off x="280915" y="2816122"/>
            <a:ext cx="12442970" cy="1432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3" algn="l">
              <a:defRPr>
                <a:solidFill>
                  <a:srgbClr val="535353"/>
                </a:solidFill>
              </a:defRPr>
            </a:pPr>
            <a:r>
              <a:t>PURPOSE is   determined Biblically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52"/>
          <p:cNvSpPr txBox="1">
            <a:spLocks noGrp="1"/>
          </p:cNvSpPr>
          <p:nvPr>
            <p:ph type="title"/>
          </p:nvPr>
        </p:nvSpPr>
        <p:spPr>
          <a:xfrm>
            <a:off x="222250" y="164408"/>
            <a:ext cx="12560300" cy="190500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dirty="0"/>
              <a:t>Purpose, Values &amp; Vision</a:t>
            </a:r>
          </a:p>
        </p:txBody>
      </p:sp>
      <p:sp>
        <p:nvSpPr>
          <p:cNvPr id="169" name="PURPOSE is   determined Biblically…"/>
          <p:cNvSpPr txBox="1"/>
          <p:nvPr/>
        </p:nvSpPr>
        <p:spPr>
          <a:xfrm>
            <a:off x="280915" y="2816122"/>
            <a:ext cx="12442970" cy="3715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3" algn="l">
              <a:defRPr>
                <a:solidFill>
                  <a:srgbClr val="535353"/>
                </a:solidFill>
              </a:defRPr>
            </a:pPr>
            <a:r>
              <a:t>PURPOSE is   determined Biblically</a:t>
            </a:r>
          </a:p>
          <a:p>
            <a:pPr lvl="3" algn="l"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endParaRPr/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VALUES are   uncovered not created</a:t>
            </a:r>
          </a:p>
          <a:p>
            <a:pPr lvl="8" algn="l"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52"/>
          <p:cNvSpPr txBox="1">
            <a:spLocks noGrp="1"/>
          </p:cNvSpPr>
          <p:nvPr>
            <p:ph type="title"/>
          </p:nvPr>
        </p:nvSpPr>
        <p:spPr>
          <a:xfrm>
            <a:off x="222250" y="164408"/>
            <a:ext cx="12560300" cy="190500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t>Purpose, Values &amp; Vision</a:t>
            </a:r>
          </a:p>
        </p:txBody>
      </p:sp>
      <p:sp>
        <p:nvSpPr>
          <p:cNvPr id="172" name="PURPOSE is   determined Biblically…"/>
          <p:cNvSpPr txBox="1"/>
          <p:nvPr/>
        </p:nvSpPr>
        <p:spPr>
          <a:xfrm>
            <a:off x="280915" y="2816122"/>
            <a:ext cx="12241095" cy="5061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3" algn="l">
              <a:defRPr>
                <a:solidFill>
                  <a:srgbClr val="535353"/>
                </a:solidFill>
              </a:defRPr>
            </a:pPr>
            <a:r>
              <a:t>PURPOSE is   determined Biblically</a:t>
            </a:r>
          </a:p>
          <a:p>
            <a:pPr lvl="3" algn="l"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endParaRPr/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VALUES are   uncovered not created</a:t>
            </a:r>
          </a:p>
          <a:p>
            <a:pPr lvl="8" algn="l"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endParaRPr/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VISION is      imparted by God, discovered through</a:t>
            </a:r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                     prayer, &amp; acknowledged by the</a:t>
            </a:r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                     church body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61"/>
          <p:cNvSpPr txBox="1">
            <a:spLocks noGrp="1"/>
          </p:cNvSpPr>
          <p:nvPr>
            <p:ph type="title"/>
          </p:nvPr>
        </p:nvSpPr>
        <p:spPr>
          <a:xfrm>
            <a:off x="153263" y="143414"/>
            <a:ext cx="5020961" cy="9519300"/>
          </a:xfrm>
          <a:prstGeom prst="rect">
            <a:avLst/>
          </a:prstGeom>
        </p:spPr>
        <p:txBody>
          <a:bodyPr/>
          <a:lstStyle>
            <a:lvl1pPr indent="252000">
              <a:defRPr sz="6700"/>
            </a:lvl1pPr>
          </a:lstStyle>
          <a:p>
            <a:pPr marL="180000" indent="0"/>
            <a:r>
              <a:rPr dirty="0"/>
              <a:t>The importance of Purpose, Values &amp; Vision</a:t>
            </a:r>
          </a:p>
        </p:txBody>
      </p:sp>
      <p:pic>
        <p:nvPicPr>
          <p:cNvPr id="175" name="Screen Shot 2020-05-19 at 9.10.28 pm.png" descr="Screen Shot 2020-05-19 at 9.10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03" y="2730549"/>
            <a:ext cx="7726500" cy="4292502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62"/>
          <p:cNvSpPr txBox="1"/>
          <p:nvPr/>
        </p:nvSpPr>
        <p:spPr>
          <a:xfrm>
            <a:off x="6292369" y="4538128"/>
            <a:ext cx="2184402" cy="108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XXX </a:t>
            </a:r>
            <a:endParaRPr sz="1800" b="1">
              <a:solidFill>
                <a:srgbClr val="000000"/>
              </a:solidFill>
              <a:latin typeface="Futura Condensed"/>
              <a:ea typeface="Futura Condensed"/>
              <a:cs typeface="Futura Condensed"/>
              <a:sym typeface="Futura Condensed"/>
            </a:endParaRPr>
          </a:p>
          <a:p>
            <a: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Baptist Church</a:t>
            </a:r>
          </a:p>
        </p:txBody>
      </p:sp>
      <p:sp>
        <p:nvSpPr>
          <p:cNvPr id="177" name="Shape 63"/>
          <p:cNvSpPr txBox="1"/>
          <p:nvPr/>
        </p:nvSpPr>
        <p:spPr>
          <a:xfrm>
            <a:off x="8324369" y="4285804"/>
            <a:ext cx="2184402" cy="474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Purpose</a:t>
            </a:r>
          </a:p>
        </p:txBody>
      </p:sp>
      <p:sp>
        <p:nvSpPr>
          <p:cNvPr id="178" name="Shape 64"/>
          <p:cNvSpPr txBox="1"/>
          <p:nvPr/>
        </p:nvSpPr>
        <p:spPr>
          <a:xfrm>
            <a:off x="8324369" y="6404659"/>
            <a:ext cx="2184402" cy="474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Values</a:t>
            </a:r>
          </a:p>
        </p:txBody>
      </p:sp>
      <p:sp>
        <p:nvSpPr>
          <p:cNvPr id="179" name="Shape 65"/>
          <p:cNvSpPr txBox="1"/>
          <p:nvPr/>
        </p:nvSpPr>
        <p:spPr>
          <a:xfrm>
            <a:off x="10788169" y="3803204"/>
            <a:ext cx="2184402" cy="474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Vision</a:t>
            </a:r>
          </a:p>
        </p:txBody>
      </p:sp>
      <p:sp>
        <p:nvSpPr>
          <p:cNvPr id="180" name="Shape 66"/>
          <p:cNvSpPr txBox="1"/>
          <p:nvPr/>
        </p:nvSpPr>
        <p:spPr>
          <a:xfrm>
            <a:off x="10140469" y="6126417"/>
            <a:ext cx="2184402" cy="780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Strategic</a:t>
            </a:r>
            <a:r>
              <a:rPr>
                <a:latin typeface="Futura"/>
                <a:ea typeface="Futura"/>
                <a:cs typeface="Futura"/>
                <a:sym typeface="Futura"/>
              </a:rPr>
              <a:t> </a:t>
            </a:r>
            <a:r>
              <a:t>Steps</a:t>
            </a:r>
          </a:p>
        </p:txBody>
      </p:sp>
      <p:sp>
        <p:nvSpPr>
          <p:cNvPr id="181" name="Square"/>
          <p:cNvSpPr/>
          <p:nvPr/>
        </p:nvSpPr>
        <p:spPr>
          <a:xfrm>
            <a:off x="10240865" y="143414"/>
            <a:ext cx="2610672" cy="26201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Square"/>
          <p:cNvSpPr/>
          <p:nvPr/>
        </p:nvSpPr>
        <p:spPr>
          <a:xfrm>
            <a:off x="10264652" y="7017139"/>
            <a:ext cx="2636072" cy="26455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 advAuto="0"/>
      <p:bldP spid="177" grpId="0" animBg="1" advAuto="0"/>
      <p:bldP spid="178" grpId="0" animBg="1" advAuto="0"/>
      <p:bldP spid="179" grpId="0" animBg="1" advAuto="0"/>
      <p:bldP spid="180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68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2489200"/>
          </a:xfrm>
          <a:prstGeom prst="rect">
            <a:avLst/>
          </a:prstGeom>
          <a:solidFill>
            <a:srgbClr val="E5589C"/>
          </a:solidFill>
        </p:spPr>
        <p:txBody>
          <a:bodyPr/>
          <a:lstStyle/>
          <a:p>
            <a:pPr>
              <a:defRPr sz="6200"/>
            </a:pPr>
            <a:r>
              <a:rPr dirty="0"/>
              <a:t>Checking our </a:t>
            </a:r>
            <a:r>
              <a:rPr lang="en-AU" dirty="0"/>
              <a:t>PURPOSE</a:t>
            </a:r>
            <a:r>
              <a:rPr dirty="0"/>
              <a:t> Statement</a:t>
            </a:r>
            <a:endParaRPr sz="1800" dirty="0">
              <a:solidFill>
                <a:srgbClr val="000000"/>
              </a:solidFill>
            </a:endParaRPr>
          </a:p>
          <a:p>
            <a:pPr>
              <a:defRPr sz="5200" i="1"/>
            </a:pPr>
            <a:r>
              <a:rPr dirty="0"/>
              <a:t>Remember: Purpose is why we exist</a:t>
            </a:r>
          </a:p>
        </p:txBody>
      </p:sp>
      <p:sp>
        <p:nvSpPr>
          <p:cNvPr id="185" name="Shape 69"/>
          <p:cNvSpPr txBox="1">
            <a:spLocks noGrp="1"/>
          </p:cNvSpPr>
          <p:nvPr>
            <p:ph type="body" idx="1"/>
          </p:nvPr>
        </p:nvSpPr>
        <p:spPr>
          <a:xfrm>
            <a:off x="1143000" y="2984500"/>
            <a:ext cx="10464800" cy="6692900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indent="0">
              <a:buSzTx/>
              <a:buNone/>
              <a:defRPr b="1"/>
            </a:pPr>
            <a:r>
              <a:t>Is our purpose statement:</a:t>
            </a:r>
            <a:endParaRPr sz="1800">
              <a:solidFill>
                <a:srgbClr val="000000"/>
              </a:solidFill>
            </a:endParaRPr>
          </a:p>
          <a:p>
            <a:pPr marL="571824">
              <a:buClrTx/>
              <a:buAutoNum type="arabicPeriod"/>
              <a:defRPr b="1"/>
            </a:pPr>
            <a:r>
              <a:t>Biblically based?</a:t>
            </a:r>
            <a:endParaRPr sz="1800">
              <a:solidFill>
                <a:srgbClr val="000000"/>
              </a:solidFill>
            </a:endParaRPr>
          </a:p>
          <a:p>
            <a:pPr marL="571824">
              <a:buClrTx/>
              <a:buAutoNum type="arabicPeriod"/>
              <a:defRPr b="1"/>
            </a:pPr>
            <a:r>
              <a:t>One sentence?</a:t>
            </a:r>
            <a:endParaRPr sz="1800">
              <a:solidFill>
                <a:srgbClr val="000000"/>
              </a:solidFill>
            </a:endParaRPr>
          </a:p>
          <a:p>
            <a:pPr marL="571824">
              <a:buClrTx/>
              <a:buAutoNum type="arabicPeriod"/>
              <a:defRPr b="1"/>
            </a:pPr>
            <a:r>
              <a:t>Over-arching rather than specific?</a:t>
            </a:r>
            <a:endParaRPr sz="1800">
              <a:solidFill>
                <a:srgbClr val="000000"/>
              </a:solidFill>
            </a:endParaRPr>
          </a:p>
          <a:p>
            <a:pPr marL="571824">
              <a:buClrTx/>
              <a:buAutoNum type="arabicPeriod"/>
              <a:defRPr b="1"/>
            </a:pPr>
            <a:r>
              <a:t>Applicable to most churches?</a:t>
            </a:r>
            <a:endParaRPr sz="1800">
              <a:solidFill>
                <a:srgbClr val="000000"/>
              </a:solidFill>
            </a:endParaRPr>
          </a:p>
          <a:p>
            <a:pPr marL="571824">
              <a:buClrTx/>
              <a:buAutoNum type="arabicPeriod"/>
              <a:defRPr b="1"/>
            </a:pPr>
            <a:r>
              <a:t>Timeless? ie. it will never go out of date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5800"/>
            </a:lvl1pPr>
          </a:lstStyle>
          <a:p>
            <a:r>
              <a:t>Introductory Exercise</a:t>
            </a:r>
          </a:p>
        </p:txBody>
      </p:sp>
      <p:sp>
        <p:nvSpPr>
          <p:cNvPr id="142" name="Shape 50"/>
          <p:cNvSpPr txBox="1">
            <a:spLocks noGrp="1"/>
          </p:cNvSpPr>
          <p:nvPr>
            <p:ph type="body" idx="1"/>
          </p:nvPr>
        </p:nvSpPr>
        <p:spPr>
          <a:xfrm>
            <a:off x="285750" y="1995944"/>
            <a:ext cx="12560300" cy="733831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7500"/>
              </a:lnSpc>
              <a:spcBef>
                <a:spcPts val="5900"/>
              </a:spcBef>
              <a:buSzTx/>
              <a:buNone/>
              <a:defRPr sz="4700" b="1">
                <a:solidFill>
                  <a:srgbClr val="535353"/>
                </a:solidFill>
              </a:defRPr>
            </a:pPr>
            <a:r>
              <a:rPr dirty="0"/>
              <a:t>You are planning a holiday for the family.  </a:t>
            </a:r>
            <a:r>
              <a:rPr lang="en-AU" dirty="0"/>
              <a:t> </a:t>
            </a:r>
            <a:r>
              <a:rPr dirty="0"/>
              <a:t>You have teenage children who are on the edge of no longer coming on family holidays.  You want them to come.  </a:t>
            </a:r>
          </a:p>
          <a:p>
            <a:pPr marL="0" indent="0">
              <a:lnSpc>
                <a:spcPts val="7500"/>
              </a:lnSpc>
              <a:spcBef>
                <a:spcPts val="0"/>
              </a:spcBef>
              <a:buSzTx/>
              <a:buNone/>
              <a:defRPr sz="4700" b="1" i="1">
                <a:solidFill>
                  <a:srgbClr val="535353"/>
                </a:solidFill>
              </a:defRPr>
            </a:pPr>
            <a:r>
              <a:rPr dirty="0"/>
              <a:t>How do you respond to the situation?  </a:t>
            </a:r>
          </a:p>
          <a:p>
            <a:pPr marL="0" indent="0">
              <a:lnSpc>
                <a:spcPts val="7500"/>
              </a:lnSpc>
              <a:spcBef>
                <a:spcPts val="0"/>
              </a:spcBef>
              <a:buSzTx/>
              <a:buNone/>
              <a:defRPr sz="4700" b="1" i="1">
                <a:solidFill>
                  <a:srgbClr val="535353"/>
                </a:solidFill>
              </a:defRPr>
            </a:pPr>
            <a:r>
              <a:rPr dirty="0"/>
              <a:t>Where will you go?  </a:t>
            </a:r>
          </a:p>
          <a:p>
            <a:pPr marL="0" indent="0">
              <a:lnSpc>
                <a:spcPts val="7500"/>
              </a:lnSpc>
              <a:spcBef>
                <a:spcPts val="0"/>
              </a:spcBef>
              <a:buSzTx/>
              <a:buNone/>
              <a:defRPr sz="4700" b="1" i="1">
                <a:solidFill>
                  <a:srgbClr val="535353"/>
                </a:solidFill>
              </a:defRPr>
            </a:pPr>
            <a:r>
              <a:rPr dirty="0"/>
              <a:t>What are the steps you will take to get there?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“A good mission (purpose) must be broad, comprehensive and overarching. It is the primary goal, mandate or charge that is over all other goals.”"/>
          <p:cNvSpPr txBox="1">
            <a:spLocks noGrp="1"/>
          </p:cNvSpPr>
          <p:nvPr>
            <p:ph type="title"/>
          </p:nvPr>
        </p:nvSpPr>
        <p:spPr>
          <a:xfrm>
            <a:off x="585035" y="2029580"/>
            <a:ext cx="11834730" cy="3507822"/>
          </a:xfrm>
          <a:prstGeom prst="rect">
            <a:avLst/>
          </a:prstGeom>
        </p:spPr>
        <p:txBody>
          <a:bodyPr/>
          <a:lstStyle>
            <a:lvl1pPr defTabSz="373887">
              <a:defRPr sz="5056"/>
            </a:lvl1pPr>
          </a:lstStyle>
          <a:p>
            <a:r>
              <a:t>“A good mission (purpose) must be broad, comprehensive and overarching. It is the primary goal, mandate or charge that is over all other goals.” </a:t>
            </a:r>
          </a:p>
        </p:txBody>
      </p:sp>
      <p:sp>
        <p:nvSpPr>
          <p:cNvPr id="188" name="Malphurs, Advanced Strategic Planning, 105"/>
          <p:cNvSpPr txBox="1">
            <a:spLocks noGrp="1"/>
          </p:cNvSpPr>
          <p:nvPr>
            <p:ph type="body" sz="half" idx="1"/>
          </p:nvPr>
        </p:nvSpPr>
        <p:spPr>
          <a:xfrm>
            <a:off x="585035" y="6033018"/>
            <a:ext cx="11834730" cy="2921001"/>
          </a:xfrm>
          <a:prstGeom prst="rect">
            <a:avLst/>
          </a:prstGeom>
        </p:spPr>
        <p:txBody>
          <a:bodyPr/>
          <a:lstStyle/>
          <a:p>
            <a:pPr algn="r"/>
            <a:r>
              <a:t>Malphurs, </a:t>
            </a:r>
            <a:r>
              <a:rPr i="1"/>
              <a:t>Advanced Strategic Planning,</a:t>
            </a:r>
            <a:r>
              <a:t> 105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71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2489200"/>
          </a:xfrm>
          <a:prstGeom prst="rect">
            <a:avLst/>
          </a:prstGeom>
        </p:spPr>
        <p:txBody>
          <a:bodyPr/>
          <a:lstStyle/>
          <a:p>
            <a:pPr>
              <a:defRPr sz="6200"/>
            </a:pPr>
            <a:r>
              <a:rPr dirty="0"/>
              <a:t>Checking our </a:t>
            </a:r>
            <a:r>
              <a:rPr lang="en-AU" dirty="0"/>
              <a:t>VALUES</a:t>
            </a:r>
            <a:r>
              <a:rPr dirty="0"/>
              <a:t> Statement</a:t>
            </a:r>
            <a:endParaRPr sz="1800" dirty="0">
              <a:solidFill>
                <a:srgbClr val="000000"/>
              </a:solidFill>
            </a:endParaRPr>
          </a:p>
          <a:p>
            <a:pPr>
              <a:defRPr sz="4400" i="1"/>
            </a:pPr>
            <a:r>
              <a:rPr dirty="0"/>
              <a:t>Remember: Values describe the way we operate</a:t>
            </a:r>
          </a:p>
        </p:txBody>
      </p:sp>
      <p:sp>
        <p:nvSpPr>
          <p:cNvPr id="191" name="Shape 72"/>
          <p:cNvSpPr txBox="1">
            <a:spLocks noGrp="1"/>
          </p:cNvSpPr>
          <p:nvPr>
            <p:ph type="body" idx="1"/>
          </p:nvPr>
        </p:nvSpPr>
        <p:spPr>
          <a:xfrm>
            <a:off x="1143000" y="2984500"/>
            <a:ext cx="11150600" cy="6692900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indent="0">
              <a:buSzTx/>
              <a:buNone/>
              <a:defRPr b="1"/>
            </a:pPr>
            <a:r>
              <a:t>Are these values:</a:t>
            </a:r>
            <a:endParaRPr sz="1800">
              <a:solidFill>
                <a:srgbClr val="000000"/>
              </a:solidFill>
            </a:endParaRPr>
          </a:p>
          <a:p>
            <a:pPr marL="571824">
              <a:buClrTx/>
              <a:buAutoNum type="arabicPeriod"/>
              <a:defRPr b="1"/>
            </a:pPr>
            <a:r>
              <a:t>Evident in the history/life of the church?</a:t>
            </a:r>
            <a:endParaRPr sz="1800">
              <a:solidFill>
                <a:srgbClr val="000000"/>
              </a:solidFill>
            </a:endParaRPr>
          </a:p>
          <a:p>
            <a:pPr marL="571824">
              <a:buClrTx/>
              <a:buAutoNum type="arabicPeriod"/>
              <a:defRPr b="1"/>
            </a:pPr>
            <a:r>
              <a:t>Do they feel like they ‘fit’?</a:t>
            </a:r>
            <a:endParaRPr sz="1800">
              <a:solidFill>
                <a:srgbClr val="000000"/>
              </a:solidFill>
            </a:endParaRPr>
          </a:p>
          <a:p>
            <a:pPr marL="571824">
              <a:buClrTx/>
              <a:buAutoNum type="arabicPeriod"/>
              <a:defRPr b="1"/>
            </a:pPr>
            <a:r>
              <a:t>Do they evoke a ‘gut reaction’? (an emotive response)</a:t>
            </a:r>
            <a:endParaRPr sz="1800">
              <a:solidFill>
                <a:srgbClr val="000000"/>
              </a:solidFill>
            </a:endParaRPr>
          </a:p>
          <a:p>
            <a:pPr marL="571824">
              <a:buClrTx/>
              <a:buAutoNum type="arabicPeriod"/>
              <a:defRPr b="1"/>
            </a:pPr>
            <a:r>
              <a:t>Are they ‘realised’ or ‘aspirational’ values?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“The constant, passionate, biblical core beliefs that drive the ministry.”"/>
          <p:cNvSpPr txBox="1">
            <a:spLocks noGrp="1"/>
          </p:cNvSpPr>
          <p:nvPr>
            <p:ph type="title"/>
          </p:nvPr>
        </p:nvSpPr>
        <p:spPr>
          <a:xfrm>
            <a:off x="585035" y="1184958"/>
            <a:ext cx="11834730" cy="2081765"/>
          </a:xfrm>
          <a:prstGeom prst="rect">
            <a:avLst/>
          </a:prstGeom>
        </p:spPr>
        <p:txBody>
          <a:bodyPr/>
          <a:lstStyle>
            <a:lvl1pPr defTabSz="426466">
              <a:defRPr sz="5767"/>
            </a:lvl1pPr>
          </a:lstStyle>
          <a:p>
            <a:r>
              <a:t>“The constant, passionate, biblical core beliefs that drive the ministry.”</a:t>
            </a:r>
          </a:p>
        </p:txBody>
      </p:sp>
      <p:sp>
        <p:nvSpPr>
          <p:cNvPr id="194" name="Malphurs, Advanced Strategic Planning, 83"/>
          <p:cNvSpPr txBox="1">
            <a:spLocks noGrp="1"/>
          </p:cNvSpPr>
          <p:nvPr>
            <p:ph type="body" sz="quarter" idx="1"/>
          </p:nvPr>
        </p:nvSpPr>
        <p:spPr>
          <a:xfrm>
            <a:off x="585035" y="3505200"/>
            <a:ext cx="11834730" cy="1363019"/>
          </a:xfrm>
          <a:prstGeom prst="rect">
            <a:avLst/>
          </a:prstGeom>
        </p:spPr>
        <p:txBody>
          <a:bodyPr/>
          <a:lstStyle/>
          <a:p>
            <a:pPr algn="r"/>
            <a:r>
              <a:t>Malphurs, </a:t>
            </a:r>
            <a:r>
              <a:rPr i="1"/>
              <a:t>Advanced Strategic Planning,</a:t>
            </a:r>
            <a:r>
              <a:t> 83</a:t>
            </a:r>
          </a:p>
        </p:txBody>
      </p:sp>
      <p:sp>
        <p:nvSpPr>
          <p:cNvPr id="195" name="For reflection:…"/>
          <p:cNvSpPr txBox="1"/>
          <p:nvPr/>
        </p:nvSpPr>
        <p:spPr>
          <a:xfrm>
            <a:off x="585035" y="5652248"/>
            <a:ext cx="11834730" cy="2448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>
            <a:lvl1pPr algn="l" defTabSz="338835">
              <a:defRPr sz="4814">
                <a:solidFill>
                  <a:schemeClr val="accent4">
                    <a:satOff val="-10819"/>
                    <a:lumOff val="13333"/>
                  </a:schemeClr>
                </a:solidFill>
              </a:defRPr>
            </a:lvl1pPr>
            <a:lvl2pPr defTabSz="338835">
              <a:defRPr sz="4814">
                <a:solidFill>
                  <a:schemeClr val="accent4">
                    <a:satOff val="-10819"/>
                    <a:lumOff val="13333"/>
                  </a:schemeClr>
                </a:solidFill>
              </a:defRPr>
            </a:lvl2pPr>
          </a:lstStyle>
          <a:p>
            <a:r>
              <a:t>For reflection:		</a:t>
            </a:r>
          </a:p>
          <a:p>
            <a:pPr lvl="1"/>
            <a:r>
              <a:t>“Values eat vision for breakfast.”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 advAuto="0"/>
      <p:bldP spid="194" grpId="0" animBg="1" advAuto="0"/>
      <p:bldP spid="195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74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3416300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>
              <a:defRPr sz="6200"/>
            </a:pPr>
            <a:r>
              <a:rPr dirty="0"/>
              <a:t>Checking our </a:t>
            </a:r>
            <a:r>
              <a:rPr lang="en-AU" dirty="0"/>
              <a:t>VISION</a:t>
            </a:r>
            <a:r>
              <a:rPr dirty="0"/>
              <a:t> Statement</a:t>
            </a:r>
            <a:endParaRPr sz="1800" dirty="0">
              <a:solidFill>
                <a:srgbClr val="000000"/>
              </a:solidFill>
            </a:endParaRPr>
          </a:p>
          <a:p>
            <a:pPr>
              <a:defRPr sz="4400" i="1"/>
            </a:pPr>
            <a:r>
              <a:rPr dirty="0"/>
              <a:t>Remember: Vision is our next destination - a word picture of what we think the future might look like (under God)</a:t>
            </a:r>
          </a:p>
        </p:txBody>
      </p:sp>
      <p:sp>
        <p:nvSpPr>
          <p:cNvPr id="198" name="Shape 75"/>
          <p:cNvSpPr txBox="1">
            <a:spLocks noGrp="1"/>
          </p:cNvSpPr>
          <p:nvPr>
            <p:ph type="body" idx="1"/>
          </p:nvPr>
        </p:nvSpPr>
        <p:spPr>
          <a:xfrm>
            <a:off x="203200" y="3708400"/>
            <a:ext cx="12674600" cy="6032500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indent="0">
              <a:lnSpc>
                <a:spcPct val="90000"/>
              </a:lnSpc>
              <a:buSzTx/>
              <a:buNone/>
              <a:defRPr sz="3900" b="1"/>
            </a:pPr>
            <a:r>
              <a:rPr dirty="0"/>
              <a:t>Has this vision statement:</a:t>
            </a:r>
            <a:endParaRPr sz="1800" dirty="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dirty="0"/>
              <a:t>Been given by God?</a:t>
            </a:r>
            <a:endParaRPr sz="1800" dirty="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dirty="0"/>
              <a:t>Been the subject of significant prayer in the life of the church?</a:t>
            </a:r>
            <a:endParaRPr sz="1800" dirty="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dirty="0"/>
              <a:t>Been acknowledged &amp; affirmed by the church Body?</a:t>
            </a:r>
            <a:endParaRPr sz="1800" dirty="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dirty="0"/>
              <a:t>A future aspect? (not describing things presently)</a:t>
            </a:r>
            <a:endParaRPr sz="1800" dirty="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dirty="0"/>
              <a:t>A specific nature? (progress is measurable)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“The mission explains the church’s direction to its people, whereas the vision paints a compelling picture of what that direction will look like.”"/>
          <p:cNvSpPr txBox="1">
            <a:spLocks noGrp="1"/>
          </p:cNvSpPr>
          <p:nvPr>
            <p:ph type="title"/>
          </p:nvPr>
        </p:nvSpPr>
        <p:spPr>
          <a:xfrm>
            <a:off x="585035" y="2029580"/>
            <a:ext cx="11834730" cy="2032754"/>
          </a:xfrm>
          <a:prstGeom prst="rect">
            <a:avLst/>
          </a:prstGeom>
        </p:spPr>
        <p:txBody>
          <a:bodyPr/>
          <a:lstStyle>
            <a:lvl1pPr defTabSz="379729">
              <a:defRPr sz="5135"/>
            </a:lvl1pPr>
          </a:lstStyle>
          <a:p>
            <a:r>
              <a:rPr lang="en-AU" dirty="0"/>
              <a:t>“A vision is a target that beckons.” </a:t>
            </a:r>
            <a:endParaRPr dirty="0"/>
          </a:p>
        </p:txBody>
      </p:sp>
      <p:sp>
        <p:nvSpPr>
          <p:cNvPr id="201" name="Malphurs, Being Leaders, 60"/>
          <p:cNvSpPr txBox="1">
            <a:spLocks noGrp="1"/>
          </p:cNvSpPr>
          <p:nvPr>
            <p:ph type="body" sz="half" idx="1"/>
          </p:nvPr>
        </p:nvSpPr>
        <p:spPr>
          <a:xfrm>
            <a:off x="341652" y="4876800"/>
            <a:ext cx="12534899" cy="292100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Bennis and Nanus, </a:t>
            </a:r>
            <a:r>
              <a:rPr lang="en-AU" i="1" dirty="0"/>
              <a:t>Leaders: The strategies for Taking Charge</a:t>
            </a:r>
            <a:r>
              <a:rPr lang="en-AU" dirty="0"/>
              <a:t>, 88.</a:t>
            </a:r>
            <a:endParaRPr i="1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43"/>
          <p:cNvSpPr txBox="1">
            <a:spLocks noGrp="1"/>
          </p:cNvSpPr>
          <p:nvPr>
            <p:ph type="ctrTitle"/>
          </p:nvPr>
        </p:nvSpPr>
        <p:spPr>
          <a:xfrm>
            <a:off x="222250" y="3499678"/>
            <a:ext cx="12560300" cy="1905000"/>
          </a:xfrm>
          <a:prstGeom prst="rect">
            <a:avLst/>
          </a:prstGeom>
        </p:spPr>
        <p:txBody>
          <a:bodyPr anchor="ctr"/>
          <a:lstStyle>
            <a:lvl1pPr>
              <a:defRPr sz="8000"/>
            </a:lvl1pPr>
          </a:lstStyle>
          <a:p>
            <a:r>
              <a:rPr lang="en-AU" dirty="0"/>
              <a:t>Visioning Process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164701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“Vision is at the very core of leadership.”…"/>
          <p:cNvSpPr txBox="1">
            <a:spLocks noGrp="1"/>
          </p:cNvSpPr>
          <p:nvPr>
            <p:ph type="body" idx="1"/>
          </p:nvPr>
        </p:nvSpPr>
        <p:spPr>
          <a:xfrm>
            <a:off x="1148829" y="1071797"/>
            <a:ext cx="10707141" cy="6654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ClrTx/>
              <a:buSzTx/>
              <a:buNone/>
            </a:pPr>
            <a:r>
              <a:rPr sz="4800" dirty="0"/>
              <a:t>“</a:t>
            </a:r>
            <a:r>
              <a:rPr lang="en-AU" sz="4800" dirty="0"/>
              <a:t>One core duty that the lead pastor can never give away is the role of chief vision-caster.  This premise does not mean that only a natural visionary can be the primary leader, for there are many ways to formulate the vision with the help of others; it does mean that only the primary leader can adequately champion the vision.</a:t>
            </a:r>
            <a:r>
              <a:rPr sz="4800" dirty="0"/>
              <a:t>” </a:t>
            </a:r>
          </a:p>
          <a:p>
            <a:pPr marL="0" indent="0" algn="r">
              <a:buClrTx/>
              <a:buSzTx/>
              <a:buNone/>
            </a:pPr>
            <a:r>
              <a:rPr sz="4000" dirty="0"/>
              <a:t>            </a:t>
            </a:r>
            <a:r>
              <a:rPr lang="en-AU" sz="4000" dirty="0"/>
              <a:t>Kaiser, </a:t>
            </a:r>
            <a:r>
              <a:rPr lang="en-AU" sz="4000" i="1" dirty="0"/>
              <a:t>Winning on Purpose, </a:t>
            </a:r>
            <a:r>
              <a:rPr lang="en-AU" sz="4000" dirty="0"/>
              <a:t>110. 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0439233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“Vision is at the very core of leadership.”…"/>
          <p:cNvSpPr txBox="1">
            <a:spLocks noGrp="1"/>
          </p:cNvSpPr>
          <p:nvPr>
            <p:ph type="body" idx="1"/>
          </p:nvPr>
        </p:nvSpPr>
        <p:spPr>
          <a:xfrm>
            <a:off x="893996" y="3365292"/>
            <a:ext cx="11216807" cy="6654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ClrTx/>
              <a:buSzTx/>
              <a:buNone/>
            </a:pPr>
            <a:r>
              <a:rPr sz="4800" dirty="0"/>
              <a:t>“Vision is at the very core of leadership.” </a:t>
            </a:r>
          </a:p>
          <a:p>
            <a:pPr marL="0" indent="0" algn="r">
              <a:buClrTx/>
              <a:buSzTx/>
              <a:buNone/>
            </a:pPr>
            <a:r>
              <a:rPr sz="4000" dirty="0"/>
              <a:t>            Hybels, </a:t>
            </a:r>
            <a:r>
              <a:rPr sz="4000" i="1" dirty="0"/>
              <a:t>Courageous Leadership, </a:t>
            </a:r>
            <a:r>
              <a:rPr sz="4000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66905513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709961"/>
            <a:ext cx="12560300" cy="1905001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r>
              <a:rPr lang="en-AU" dirty="0"/>
              <a:t>Uncovering Vision</a:t>
            </a:r>
            <a:endParaRPr dirty="0"/>
          </a:p>
        </p:txBody>
      </p:sp>
      <p:sp>
        <p:nvSpPr>
          <p:cNvPr id="204" name="Could apply to any church in any place…"/>
          <p:cNvSpPr txBox="1">
            <a:spLocks noGrp="1"/>
          </p:cNvSpPr>
          <p:nvPr>
            <p:ph type="body" idx="4294967295"/>
          </p:nvPr>
        </p:nvSpPr>
        <p:spPr>
          <a:xfrm>
            <a:off x="836634" y="2953537"/>
            <a:ext cx="11331532" cy="6692901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indent="0">
              <a:spcBef>
                <a:spcPts val="2400"/>
              </a:spcBef>
              <a:buClrTx/>
              <a:buNone/>
              <a:defRPr b="1"/>
            </a:pPr>
            <a:r>
              <a:rPr lang="en-AU" dirty="0"/>
              <a:t>Elements that need to be understood from the outset:</a:t>
            </a:r>
          </a:p>
          <a:p>
            <a:pPr marL="872836" indent="-872836">
              <a:spcBef>
                <a:spcPts val="2400"/>
              </a:spcBef>
              <a:buClrTx/>
              <a:defRPr b="1"/>
            </a:pPr>
            <a:r>
              <a:rPr lang="en-AU" dirty="0"/>
              <a:t>Time</a:t>
            </a:r>
          </a:p>
          <a:p>
            <a:pPr marL="872836" indent="-872836">
              <a:spcBef>
                <a:spcPts val="2400"/>
              </a:spcBef>
              <a:buClrTx/>
              <a:defRPr b="1"/>
            </a:pPr>
            <a:r>
              <a:rPr lang="en-AU" dirty="0"/>
              <a:t>Participation</a:t>
            </a:r>
          </a:p>
          <a:p>
            <a:pPr marL="872836" indent="-872836">
              <a:spcBef>
                <a:spcPts val="2400"/>
              </a:spcBef>
              <a:buClrTx/>
              <a:defRPr b="1"/>
            </a:pPr>
            <a:r>
              <a:rPr lang="en-AU" dirty="0"/>
              <a:t>Listening</a:t>
            </a:r>
          </a:p>
          <a:p>
            <a:pPr marL="872836" indent="-872836">
              <a:spcBef>
                <a:spcPts val="2400"/>
              </a:spcBef>
              <a:buClrTx/>
              <a:defRPr b="1"/>
            </a:pPr>
            <a:r>
              <a:rPr lang="en-AU" dirty="0"/>
              <a:t>Wrestling</a:t>
            </a:r>
          </a:p>
          <a:p>
            <a:pPr marL="872836" indent="-872836">
              <a:spcBef>
                <a:spcPts val="2400"/>
              </a:spcBef>
              <a:buClrTx/>
              <a:defRPr b="1"/>
            </a:pPr>
            <a:r>
              <a:rPr lang="en-AU" dirty="0"/>
              <a:t>Commitment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uiExpand="1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709961"/>
            <a:ext cx="12560300" cy="1905001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AU" dirty="0"/>
              <a:t>Surfacing Vision - reflections</a:t>
            </a:r>
            <a:endParaRPr dirty="0"/>
          </a:p>
        </p:txBody>
      </p:sp>
      <p:sp>
        <p:nvSpPr>
          <p:cNvPr id="204" name="Could apply to any church in any place…"/>
          <p:cNvSpPr txBox="1">
            <a:spLocks noGrp="1"/>
          </p:cNvSpPr>
          <p:nvPr>
            <p:ph type="body" idx="4294967295"/>
          </p:nvPr>
        </p:nvSpPr>
        <p:spPr>
          <a:xfrm>
            <a:off x="836634" y="2953537"/>
            <a:ext cx="11331532" cy="6692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4800" dirty="0"/>
              <a:t>A vision created quickly in a rush of enthusiasm will normally sit quietly in the corner and lead to complacency.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5562180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“Vision is a picture of the future that produces passion.”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ClrTx/>
              <a:buSzTx/>
              <a:buNone/>
            </a:pPr>
            <a:r>
              <a:rPr sz="4800" dirty="0"/>
              <a:t>“Vision is a picture of the future that produces passion.”     </a:t>
            </a:r>
          </a:p>
          <a:p>
            <a:pPr marL="0" indent="0" algn="r">
              <a:buClrTx/>
              <a:buSzTx/>
              <a:buNone/>
            </a:pPr>
            <a:r>
              <a:rPr sz="4800" dirty="0"/>
              <a:t>            </a:t>
            </a:r>
            <a:r>
              <a:rPr sz="4000" dirty="0"/>
              <a:t>Hybels, </a:t>
            </a:r>
            <a:r>
              <a:rPr sz="4000" i="1" dirty="0"/>
              <a:t>Courageous Leadership, </a:t>
            </a:r>
            <a:r>
              <a:rPr sz="4000" dirty="0"/>
              <a:t>32.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709961"/>
            <a:ext cx="12560300" cy="1905001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AU" dirty="0"/>
              <a:t>Surfacing Vision - reflections</a:t>
            </a:r>
            <a:endParaRPr dirty="0"/>
          </a:p>
        </p:txBody>
      </p:sp>
      <p:sp>
        <p:nvSpPr>
          <p:cNvPr id="204" name="Could apply to any church in any place…"/>
          <p:cNvSpPr txBox="1">
            <a:spLocks noGrp="1"/>
          </p:cNvSpPr>
          <p:nvPr>
            <p:ph type="body" idx="4294967295"/>
          </p:nvPr>
        </p:nvSpPr>
        <p:spPr>
          <a:xfrm>
            <a:off x="836634" y="2953537"/>
            <a:ext cx="11331532" cy="6692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4800" dirty="0"/>
              <a:t>God has a vision for this church; he is already communicating this vision; how do we assist a church to listen, articulate this, commit to it and act upon it.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54157263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709961"/>
            <a:ext cx="12560300" cy="1905001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AU" dirty="0"/>
              <a:t>Surfacing Vision - reflections</a:t>
            </a:r>
            <a:endParaRPr dirty="0"/>
          </a:p>
        </p:txBody>
      </p:sp>
      <p:sp>
        <p:nvSpPr>
          <p:cNvPr id="204" name="Could apply to any church in any place…"/>
          <p:cNvSpPr txBox="1">
            <a:spLocks noGrp="1"/>
          </p:cNvSpPr>
          <p:nvPr>
            <p:ph type="body" idx="4294967295"/>
          </p:nvPr>
        </p:nvSpPr>
        <p:spPr>
          <a:xfrm>
            <a:off x="836634" y="2953537"/>
            <a:ext cx="11331532" cy="6692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4800" dirty="0"/>
              <a:t>God usually speaks in many and various ways in and through his people. How do we empower a congregation to discern wisely and well.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9992199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709961"/>
            <a:ext cx="12560300" cy="1905001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AU" dirty="0"/>
              <a:t>Surfacing Vision - reflections</a:t>
            </a:r>
            <a:endParaRPr dirty="0"/>
          </a:p>
        </p:txBody>
      </p:sp>
      <p:sp>
        <p:nvSpPr>
          <p:cNvPr id="204" name="Could apply to any church in any place…"/>
          <p:cNvSpPr txBox="1">
            <a:spLocks noGrp="1"/>
          </p:cNvSpPr>
          <p:nvPr>
            <p:ph type="body" idx="4294967295"/>
          </p:nvPr>
        </p:nvSpPr>
        <p:spPr>
          <a:xfrm>
            <a:off x="836634" y="2953537"/>
            <a:ext cx="11331532" cy="6692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4800" dirty="0"/>
              <a:t>Vision formation always involves spiritual formation.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23344845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709961"/>
            <a:ext cx="12560300" cy="1905001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AU" dirty="0"/>
              <a:t>Surfacing Vision - reflections</a:t>
            </a:r>
            <a:endParaRPr dirty="0"/>
          </a:p>
        </p:txBody>
      </p:sp>
      <p:sp>
        <p:nvSpPr>
          <p:cNvPr id="204" name="Could apply to any church in any place…"/>
          <p:cNvSpPr txBox="1">
            <a:spLocks noGrp="1"/>
          </p:cNvSpPr>
          <p:nvPr>
            <p:ph type="body" idx="4294967295"/>
          </p:nvPr>
        </p:nvSpPr>
        <p:spPr>
          <a:xfrm>
            <a:off x="836634" y="2953537"/>
            <a:ext cx="11331532" cy="6692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4800" dirty="0"/>
              <a:t>Surfacing a vision is work for the spirit, the heart and the mind.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80971734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709961"/>
            <a:ext cx="12560300" cy="1905001"/>
          </a:xfrm>
          <a:prstGeom prst="rect">
            <a:avLst/>
          </a:prstGeom>
        </p:spPr>
        <p:txBody>
          <a:bodyPr/>
          <a:lstStyle/>
          <a:p>
            <a:r>
              <a:rPr dirty="0"/>
              <a:t>Establishing Purpose</a:t>
            </a:r>
          </a:p>
        </p:txBody>
      </p:sp>
      <p:sp>
        <p:nvSpPr>
          <p:cNvPr id="204" name="Could apply to any church in any place…"/>
          <p:cNvSpPr txBox="1">
            <a:spLocks noGrp="1"/>
          </p:cNvSpPr>
          <p:nvPr>
            <p:ph type="body" idx="4294967295"/>
          </p:nvPr>
        </p:nvSpPr>
        <p:spPr>
          <a:xfrm>
            <a:off x="405766" y="3043478"/>
            <a:ext cx="12429557" cy="6692901"/>
          </a:xfrm>
          <a:prstGeom prst="rect">
            <a:avLst/>
          </a:prstGeom>
        </p:spPr>
        <p:txBody>
          <a:bodyPr lIns="0" tIns="0" rIns="0" bIns="0" anchor="t"/>
          <a:lstStyle/>
          <a:p>
            <a:pPr marL="872836" indent="-872836">
              <a:spcBef>
                <a:spcPts val="2400"/>
              </a:spcBef>
              <a:buClrTx/>
              <a:defRPr b="1"/>
            </a:pPr>
            <a:r>
              <a:rPr dirty="0"/>
              <a:t>Could apply to any church in any place</a:t>
            </a:r>
          </a:p>
          <a:p>
            <a:pPr marL="872836" indent="-872836">
              <a:spcBef>
                <a:spcPts val="2400"/>
              </a:spcBef>
              <a:buClrTx/>
              <a:defRPr b="1"/>
            </a:pPr>
            <a:r>
              <a:rPr dirty="0"/>
              <a:t>Still value in formulating own clear statement </a:t>
            </a:r>
            <a:endParaRPr sz="1800" dirty="0">
              <a:solidFill>
                <a:srgbClr val="000000"/>
              </a:solidFill>
            </a:endParaRPr>
          </a:p>
          <a:p>
            <a:pPr marL="872836" indent="-872836">
              <a:spcBef>
                <a:spcPts val="2400"/>
              </a:spcBef>
              <a:buClrTx/>
              <a:defRPr b="1"/>
            </a:pPr>
            <a:r>
              <a:rPr dirty="0"/>
              <a:t>usually the most straightforward, but fundamentally important, nonetheless</a:t>
            </a:r>
            <a:endParaRPr sz="1800" dirty="0">
              <a:solidFill>
                <a:srgbClr val="000000"/>
              </a:solidFill>
            </a:endParaRPr>
          </a:p>
          <a:p>
            <a:pPr marL="872836" indent="-872836">
              <a:spcBef>
                <a:spcPts val="2400"/>
              </a:spcBef>
              <a:buClrTx/>
              <a:defRPr b="1"/>
            </a:pPr>
            <a:r>
              <a:rPr dirty="0"/>
              <a:t>complements a vision statement that is </a:t>
            </a:r>
            <a:r>
              <a:rPr lang="en-AU" dirty="0"/>
              <a:t>a </a:t>
            </a:r>
            <a:r>
              <a:rPr dirty="0"/>
              <a:t>more concrete</a:t>
            </a:r>
            <a:r>
              <a:rPr lang="en-AU" dirty="0"/>
              <a:t> picture of the ‘next destination’</a:t>
            </a:r>
            <a:r>
              <a:rPr dirty="0"/>
              <a:t>, looking forward for this church at this time in this place</a:t>
            </a:r>
          </a:p>
        </p:txBody>
      </p:sp>
    </p:spTree>
    <p:extLst>
      <p:ext uri="{BB962C8B-B14F-4D97-AF65-F5344CB8AC3E}">
        <p14:creationId xmlns:p14="http://schemas.microsoft.com/office/powerpoint/2010/main" val="395841842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build="p" bldLvl="5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77"/>
          <p:cNvSpPr txBox="1">
            <a:spLocks noGrp="1"/>
          </p:cNvSpPr>
          <p:nvPr>
            <p:ph type="title"/>
          </p:nvPr>
        </p:nvSpPr>
        <p:spPr>
          <a:xfrm>
            <a:off x="222250" y="474046"/>
            <a:ext cx="12560300" cy="1905001"/>
          </a:xfrm>
          <a:prstGeom prst="rect">
            <a:avLst/>
          </a:prstGeom>
        </p:spPr>
        <p:txBody>
          <a:bodyPr/>
          <a:lstStyle/>
          <a:p>
            <a:r>
              <a:t>Purpose Reflection</a:t>
            </a:r>
          </a:p>
        </p:txBody>
      </p:sp>
      <p:sp>
        <p:nvSpPr>
          <p:cNvPr id="207" name="individually: read &amp; reflect on passages - what should be included in our church purpose statement - list ideas (not about how we ‘word’ it)…"/>
          <p:cNvSpPr txBox="1">
            <a:spLocks noGrp="1"/>
          </p:cNvSpPr>
          <p:nvPr>
            <p:ph type="body" idx="4294967295"/>
          </p:nvPr>
        </p:nvSpPr>
        <p:spPr>
          <a:xfrm>
            <a:off x="287621" y="2660117"/>
            <a:ext cx="12429558" cy="6692901"/>
          </a:xfrm>
          <a:prstGeom prst="rect">
            <a:avLst/>
          </a:prstGeom>
        </p:spPr>
        <p:txBody>
          <a:bodyPr lIns="0" tIns="0" rIns="0" bIns="0" anchor="t"/>
          <a:lstStyle/>
          <a:p>
            <a:pPr marL="837922" indent="-837922" defTabSz="560831">
              <a:spcBef>
                <a:spcPts val="2300"/>
              </a:spcBef>
              <a:buClrTx/>
              <a:defRPr sz="4032" b="1"/>
            </a:pPr>
            <a:r>
              <a:t>individually: read &amp; reflect on passages - what should be included in our church purpose statement - list ideas (not about how we ‘word’ it)</a:t>
            </a:r>
          </a:p>
          <a:p>
            <a:pPr marL="837922" indent="-837922" defTabSz="560831">
              <a:spcBef>
                <a:spcPts val="2300"/>
              </a:spcBef>
              <a:buClrTx/>
              <a:defRPr sz="4032" b="1"/>
            </a:pPr>
            <a:r>
              <a:t>small groups: share list with each other - one group member records any ideas that arise more than once amongst the group members </a:t>
            </a:r>
            <a:endParaRPr sz="1727">
              <a:solidFill>
                <a:srgbClr val="000000"/>
              </a:solidFill>
            </a:endParaRPr>
          </a:p>
          <a:p>
            <a:pPr marL="837922" indent="-837922" defTabSz="560831">
              <a:spcBef>
                <a:spcPts val="2300"/>
              </a:spcBef>
              <a:buClrTx/>
              <a:defRPr sz="4032" b="1"/>
            </a:pPr>
            <a:r>
              <a:t>large group: facilitator has each small group share one point (until the list is exhausted) noting how many groups had the same answer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build="p" bldLvl="5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77"/>
          <p:cNvSpPr txBox="1">
            <a:spLocks noGrp="1"/>
          </p:cNvSpPr>
          <p:nvPr>
            <p:ph type="title"/>
          </p:nvPr>
        </p:nvSpPr>
        <p:spPr>
          <a:xfrm>
            <a:off x="222250" y="3924299"/>
            <a:ext cx="12560300" cy="1905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AU" dirty="0"/>
              <a:t>Refining a Purpose Statement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150817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F4B242-FF09-B73A-F21A-359FD5A3D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64" y="-689547"/>
            <a:ext cx="8773471" cy="124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5959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104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6454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6200"/>
            </a:pPr>
            <a:r>
              <a:rPr lang="en-AU" sz="8000" dirty="0"/>
              <a:t>Uncovering </a:t>
            </a:r>
            <a:r>
              <a:rPr sz="8000" dirty="0"/>
              <a:t>Values</a:t>
            </a:r>
          </a:p>
        </p:txBody>
      </p:sp>
      <p:sp>
        <p:nvSpPr>
          <p:cNvPr id="210" name="Shape 105"/>
          <p:cNvSpPr txBox="1">
            <a:spLocks noGrp="1"/>
          </p:cNvSpPr>
          <p:nvPr>
            <p:ph type="body" idx="1"/>
          </p:nvPr>
        </p:nvSpPr>
        <p:spPr>
          <a:xfrm>
            <a:off x="927100" y="2999282"/>
            <a:ext cx="11150600" cy="6754318"/>
          </a:xfrm>
          <a:prstGeom prst="rect">
            <a:avLst/>
          </a:prstGeom>
        </p:spPr>
        <p:txBody>
          <a:bodyPr lIns="0" tIns="0" rIns="0" bIns="0" anchor="t"/>
          <a:lstStyle/>
          <a:p>
            <a:pPr marL="571824">
              <a:spcBef>
                <a:spcPts val="3300"/>
              </a:spcBef>
              <a:buClrTx/>
              <a:buAutoNum type="arabicPeriod"/>
              <a:defRPr b="1"/>
            </a:pPr>
            <a:r>
              <a:rPr dirty="0"/>
              <a:t>Uncovered not created</a:t>
            </a:r>
          </a:p>
          <a:p>
            <a:pPr marL="571824">
              <a:spcBef>
                <a:spcPts val="3300"/>
              </a:spcBef>
              <a:buClrTx/>
              <a:buAutoNum type="arabicPeriod"/>
              <a:defRPr b="1"/>
            </a:pPr>
            <a:r>
              <a:rPr dirty="0"/>
              <a:t>Evident in the history / life of the church?</a:t>
            </a:r>
          </a:p>
          <a:p>
            <a:pPr marL="571824">
              <a:spcBef>
                <a:spcPts val="3300"/>
              </a:spcBef>
              <a:buClrTx/>
              <a:buAutoNum type="arabicPeriod"/>
              <a:defRPr b="1"/>
            </a:pPr>
            <a:r>
              <a:rPr dirty="0"/>
              <a:t>Do they feel like they ‘fit’?</a:t>
            </a:r>
          </a:p>
          <a:p>
            <a:pPr marL="571824">
              <a:spcBef>
                <a:spcPts val="3300"/>
              </a:spcBef>
              <a:buClrTx/>
              <a:buAutoNum type="arabicPeriod"/>
              <a:defRPr b="1"/>
            </a:pPr>
            <a:r>
              <a:rPr dirty="0"/>
              <a:t>Do they evoke a ‘gut reaction’? (an emotive response)</a:t>
            </a:r>
          </a:p>
          <a:p>
            <a:pPr marL="571824">
              <a:spcBef>
                <a:spcPts val="3300"/>
              </a:spcBef>
              <a:buClrTx/>
              <a:buAutoNum type="arabicPeriod"/>
              <a:defRPr b="1"/>
            </a:pPr>
            <a:r>
              <a:rPr dirty="0"/>
              <a:t>Build quite slowly &amp; change quite slowly.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build="p" bldLvl="5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creen Shot 2015-04-28 at 12.13.35 pm.png" descr="Screen Shot 2015-04-28 at 12.13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" y="296283"/>
            <a:ext cx="13003370" cy="9161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“The vision needs to be big enough to stir the blood, specific enough to be accomplished, and short enough to be put on a bumper sticker.”,…"/>
          <p:cNvSpPr txBox="1">
            <a:spLocks noGrp="1"/>
          </p:cNvSpPr>
          <p:nvPr>
            <p:ph type="body" idx="1"/>
          </p:nvPr>
        </p:nvSpPr>
        <p:spPr>
          <a:xfrm>
            <a:off x="1110974" y="1888435"/>
            <a:ext cx="10464800" cy="6654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ClrTx/>
              <a:buSzTx/>
              <a:buNone/>
            </a:pPr>
            <a:r>
              <a:rPr sz="4800" dirty="0"/>
              <a:t>“The vision needs to be big enough to stir the blood, specific enough to be accomplished, and short enough to be put on a bumper sticker.”,  </a:t>
            </a:r>
          </a:p>
          <a:p>
            <a:pPr marL="0" indent="0" algn="r">
              <a:buClrTx/>
              <a:buSzTx/>
              <a:buNone/>
            </a:pPr>
            <a:r>
              <a:rPr sz="4000" dirty="0"/>
              <a:t>            Borden, </a:t>
            </a:r>
            <a:r>
              <a:rPr sz="4000" i="1" dirty="0"/>
              <a:t>Hitting the Bullseye, </a:t>
            </a:r>
            <a:r>
              <a:rPr sz="4000" dirty="0"/>
              <a:t>66</a:t>
            </a:r>
          </a:p>
          <a:p>
            <a:pPr marL="0" indent="0">
              <a:buClrTx/>
              <a:buSzTx/>
              <a:buNone/>
            </a:pPr>
            <a:endParaRPr sz="4800" dirty="0"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107"/>
          <p:cNvSpPr txBox="1">
            <a:spLocks noGrp="1"/>
          </p:cNvSpPr>
          <p:nvPr>
            <p:ph type="title"/>
          </p:nvPr>
        </p:nvSpPr>
        <p:spPr>
          <a:xfrm>
            <a:off x="222250" y="2019899"/>
            <a:ext cx="12560300" cy="195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/>
            </a:lvl1pPr>
          </a:lstStyle>
          <a:p>
            <a:r>
              <a:t>Values</a:t>
            </a:r>
          </a:p>
        </p:txBody>
      </p:sp>
      <p:sp>
        <p:nvSpPr>
          <p:cNvPr id="213" name="Shape 109"/>
          <p:cNvSpPr txBox="1"/>
          <p:nvPr/>
        </p:nvSpPr>
        <p:spPr>
          <a:xfrm>
            <a:off x="221555" y="5269813"/>
            <a:ext cx="12561690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900"/>
              </a:spcBef>
              <a:defRPr sz="3500" b="1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Values answer the core question: </a:t>
            </a:r>
          </a:p>
          <a:p>
            <a:pPr>
              <a:spcBef>
                <a:spcPts val="900"/>
              </a:spcBef>
              <a:defRPr sz="5300" b="1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Why do we do what we do?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build="p" bldLvl="5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BDD829D-8126-BFFB-D178-50964AEC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0"/>
            <a:ext cx="65024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4499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107"/>
          <p:cNvSpPr txBox="1">
            <a:spLocks noGrp="1"/>
          </p:cNvSpPr>
          <p:nvPr>
            <p:ph type="title"/>
          </p:nvPr>
        </p:nvSpPr>
        <p:spPr>
          <a:xfrm>
            <a:off x="222945" y="221080"/>
            <a:ext cx="12560300" cy="195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/>
            </a:lvl1pPr>
          </a:lstStyle>
          <a:p>
            <a:r>
              <a:rPr lang="en-AU" sz="6000" dirty="0"/>
              <a:t>The Importance of Core Values</a:t>
            </a:r>
            <a:br>
              <a:rPr lang="en-AU" sz="4800" dirty="0"/>
            </a:br>
            <a:r>
              <a:rPr lang="en-AU" sz="4000" i="1" dirty="0"/>
              <a:t>Why are an organization’s core values important?</a:t>
            </a:r>
            <a:endParaRPr sz="4000" i="1" dirty="0"/>
          </a:p>
        </p:txBody>
      </p:sp>
      <p:sp>
        <p:nvSpPr>
          <p:cNvPr id="9" name="Shape 105">
            <a:extLst>
              <a:ext uri="{FF2B5EF4-FFF2-40B4-BE49-F238E27FC236}">
                <a16:creationId xmlns:a16="http://schemas.microsoft.com/office/drawing/2014/main" id="{BE64AFFA-295C-55AF-D567-38246486B05A}"/>
              </a:ext>
            </a:extLst>
          </p:cNvPr>
          <p:cNvSpPr txBox="1">
            <a:spLocks/>
          </p:cNvSpPr>
          <p:nvPr/>
        </p:nvSpPr>
        <p:spPr>
          <a:xfrm>
            <a:off x="222250" y="2698230"/>
            <a:ext cx="12560300" cy="7372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889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3338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778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2228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0229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3785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341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089725" marR="0" indent="-571825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b="1" dirty="0"/>
              <a:t>Values determine a church’s ministry distinctive.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b="1" dirty="0"/>
              <a:t>Values dictate people’s personal involvement in the church.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b="1" dirty="0"/>
              <a:t>Values communicate what’s important.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b="1" dirty="0"/>
              <a:t>Values help people embrace positive change.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b="1" dirty="0"/>
              <a:t>Values affect the church’s overall </a:t>
            </a:r>
            <a:r>
              <a:rPr lang="en-AU" b="1" dirty="0" err="1"/>
              <a:t>behavior</a:t>
            </a:r>
            <a:r>
              <a:rPr lang="en-AU" b="1" dirty="0"/>
              <a:t>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b="1" dirty="0"/>
              <a:t>Values inspire people to action.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107"/>
          <p:cNvSpPr txBox="1">
            <a:spLocks noGrp="1"/>
          </p:cNvSpPr>
          <p:nvPr>
            <p:ph type="title"/>
          </p:nvPr>
        </p:nvSpPr>
        <p:spPr>
          <a:xfrm>
            <a:off x="222945" y="221080"/>
            <a:ext cx="12560300" cy="195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/>
            </a:lvl1pPr>
          </a:lstStyle>
          <a:p>
            <a:r>
              <a:rPr lang="en-AU" sz="6000" dirty="0"/>
              <a:t>The Importance of Core Values</a:t>
            </a:r>
            <a:br>
              <a:rPr lang="en-AU" sz="4800" dirty="0"/>
            </a:br>
            <a:r>
              <a:rPr lang="en-AU" sz="4000" i="1" dirty="0"/>
              <a:t>Why are an organization’s core values important?</a:t>
            </a:r>
            <a:endParaRPr sz="4000" i="1" dirty="0"/>
          </a:p>
        </p:txBody>
      </p:sp>
      <p:sp>
        <p:nvSpPr>
          <p:cNvPr id="9" name="Shape 105">
            <a:extLst>
              <a:ext uri="{FF2B5EF4-FFF2-40B4-BE49-F238E27FC236}">
                <a16:creationId xmlns:a16="http://schemas.microsoft.com/office/drawing/2014/main" id="{BE64AFFA-295C-55AF-D567-38246486B05A}"/>
              </a:ext>
            </a:extLst>
          </p:cNvPr>
          <p:cNvSpPr txBox="1">
            <a:spLocks/>
          </p:cNvSpPr>
          <p:nvPr/>
        </p:nvSpPr>
        <p:spPr>
          <a:xfrm>
            <a:off x="222250" y="3301402"/>
            <a:ext cx="12560300" cy="6754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889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3338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778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2228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0229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3785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341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089725" marR="0" indent="-571825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742950" indent="-742950" hangingPunct="1">
              <a:spcBef>
                <a:spcPts val="3300"/>
              </a:spcBef>
              <a:buClrTx/>
              <a:buFont typeface="+mj-lt"/>
              <a:buAutoNum type="arabicPeriod" startAt="7"/>
              <a:defRPr b="1"/>
            </a:pPr>
            <a:r>
              <a:rPr lang="en-AU" b="1" dirty="0"/>
              <a:t>Values enhance credible leadership.</a:t>
            </a:r>
          </a:p>
          <a:p>
            <a:pPr marL="742950" indent="-742950" hangingPunct="1">
              <a:spcBef>
                <a:spcPts val="3300"/>
              </a:spcBef>
              <a:buClrTx/>
              <a:buFont typeface="+mj-lt"/>
              <a:buAutoNum type="arabicPeriod" startAt="7"/>
              <a:defRPr b="1"/>
            </a:pPr>
            <a:r>
              <a:rPr lang="en-AU" b="1" dirty="0"/>
              <a:t>Values shape a ministry’s character.</a:t>
            </a:r>
          </a:p>
          <a:p>
            <a:pPr marL="742950" indent="-742950" hangingPunct="1">
              <a:spcBef>
                <a:spcPts val="3300"/>
              </a:spcBef>
              <a:buClrTx/>
              <a:buFont typeface="+mj-lt"/>
              <a:buAutoNum type="arabicPeriod" startAt="7"/>
              <a:defRPr b="1"/>
            </a:pPr>
            <a:r>
              <a:rPr lang="en-AU" b="1" dirty="0"/>
              <a:t>Values contribute to ministry success.</a:t>
            </a:r>
          </a:p>
        </p:txBody>
      </p:sp>
    </p:spTree>
    <p:extLst>
      <p:ext uri="{BB962C8B-B14F-4D97-AF65-F5344CB8AC3E}">
        <p14:creationId xmlns:p14="http://schemas.microsoft.com/office/powerpoint/2010/main" val="86392368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107"/>
          <p:cNvSpPr txBox="1">
            <a:spLocks noGrp="1"/>
          </p:cNvSpPr>
          <p:nvPr>
            <p:ph type="title"/>
          </p:nvPr>
        </p:nvSpPr>
        <p:spPr>
          <a:xfrm>
            <a:off x="222945" y="221080"/>
            <a:ext cx="12560300" cy="195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/>
            </a:lvl1pPr>
          </a:lstStyle>
          <a:p>
            <a:r>
              <a:rPr lang="en-AU" sz="6000" dirty="0"/>
              <a:t>Defining Core Values</a:t>
            </a:r>
            <a:endParaRPr sz="4000" i="1" dirty="0"/>
          </a:p>
        </p:txBody>
      </p:sp>
      <p:sp>
        <p:nvSpPr>
          <p:cNvPr id="9" name="Shape 105">
            <a:extLst>
              <a:ext uri="{FF2B5EF4-FFF2-40B4-BE49-F238E27FC236}">
                <a16:creationId xmlns:a16="http://schemas.microsoft.com/office/drawing/2014/main" id="{BE64AFFA-295C-55AF-D567-38246486B05A}"/>
              </a:ext>
            </a:extLst>
          </p:cNvPr>
          <p:cNvSpPr txBox="1">
            <a:spLocks/>
          </p:cNvSpPr>
          <p:nvPr/>
        </p:nvSpPr>
        <p:spPr>
          <a:xfrm>
            <a:off x="597004" y="3078005"/>
            <a:ext cx="12560300" cy="5871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889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3338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778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2228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0229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3785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341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089725" marR="0" indent="-571825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Core values are constant.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Core values are passionate.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Core values are biblical.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Core values are core beliefs.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Values drive the ministry.</a:t>
            </a:r>
          </a:p>
        </p:txBody>
      </p:sp>
    </p:spTree>
    <p:extLst>
      <p:ext uri="{BB962C8B-B14F-4D97-AF65-F5344CB8AC3E}">
        <p14:creationId xmlns:p14="http://schemas.microsoft.com/office/powerpoint/2010/main" val="295670670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107"/>
          <p:cNvSpPr txBox="1">
            <a:spLocks noGrp="1"/>
          </p:cNvSpPr>
          <p:nvPr>
            <p:ph type="title"/>
          </p:nvPr>
        </p:nvSpPr>
        <p:spPr>
          <a:xfrm>
            <a:off x="222250" y="236071"/>
            <a:ext cx="12560300" cy="195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/>
            </a:lvl1pPr>
          </a:lstStyle>
          <a:p>
            <a:r>
              <a:rPr lang="en-AU" sz="6000" dirty="0"/>
              <a:t>Five Kinds of Values</a:t>
            </a:r>
            <a:endParaRPr sz="4000" i="1" dirty="0"/>
          </a:p>
        </p:txBody>
      </p:sp>
      <p:sp>
        <p:nvSpPr>
          <p:cNvPr id="9" name="Shape 105">
            <a:extLst>
              <a:ext uri="{FF2B5EF4-FFF2-40B4-BE49-F238E27FC236}">
                <a16:creationId xmlns:a16="http://schemas.microsoft.com/office/drawing/2014/main" id="{BE64AFFA-295C-55AF-D567-38246486B05A}"/>
              </a:ext>
            </a:extLst>
          </p:cNvPr>
          <p:cNvSpPr txBox="1">
            <a:spLocks/>
          </p:cNvSpPr>
          <p:nvPr/>
        </p:nvSpPr>
        <p:spPr>
          <a:xfrm>
            <a:off x="597004" y="3078005"/>
            <a:ext cx="12560300" cy="5871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889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3338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778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2228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0229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3785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341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089725" marR="0" indent="-571825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Conscious versus unconscious values.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Shared versus unshared values.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Personal versus organizational values.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Actual versus aspirational values.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Good versus bad values.</a:t>
            </a:r>
          </a:p>
        </p:txBody>
      </p:sp>
    </p:spTree>
    <p:extLst>
      <p:ext uri="{BB962C8B-B14F-4D97-AF65-F5344CB8AC3E}">
        <p14:creationId xmlns:p14="http://schemas.microsoft.com/office/powerpoint/2010/main" val="313070085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107"/>
          <p:cNvSpPr txBox="1">
            <a:spLocks noGrp="1"/>
          </p:cNvSpPr>
          <p:nvPr>
            <p:ph type="title"/>
          </p:nvPr>
        </p:nvSpPr>
        <p:spPr>
          <a:xfrm>
            <a:off x="222250" y="236071"/>
            <a:ext cx="12560300" cy="195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/>
            </a:lvl1pPr>
          </a:lstStyle>
          <a:p>
            <a:r>
              <a:rPr lang="en-AU" sz="6000" dirty="0"/>
              <a:t>Three Distinctive Features</a:t>
            </a:r>
            <a:endParaRPr sz="4000" i="1" dirty="0"/>
          </a:p>
        </p:txBody>
      </p:sp>
      <p:sp>
        <p:nvSpPr>
          <p:cNvPr id="9" name="Shape 105">
            <a:extLst>
              <a:ext uri="{FF2B5EF4-FFF2-40B4-BE49-F238E27FC236}">
                <a16:creationId xmlns:a16="http://schemas.microsoft.com/office/drawing/2014/main" id="{BE64AFFA-295C-55AF-D567-38246486B05A}"/>
              </a:ext>
            </a:extLst>
          </p:cNvPr>
          <p:cNvSpPr txBox="1">
            <a:spLocks/>
          </p:cNvSpPr>
          <p:nvPr/>
        </p:nvSpPr>
        <p:spPr>
          <a:xfrm>
            <a:off x="597004" y="3078005"/>
            <a:ext cx="12560300" cy="5871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889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3338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778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2228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0229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3785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341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089725" marR="0" indent="-571825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Functions – Not Forms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Ends – Not Means to an End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The Explanation for What We Do</a:t>
            </a:r>
          </a:p>
        </p:txBody>
      </p:sp>
    </p:spTree>
    <p:extLst>
      <p:ext uri="{BB962C8B-B14F-4D97-AF65-F5344CB8AC3E}">
        <p14:creationId xmlns:p14="http://schemas.microsoft.com/office/powerpoint/2010/main" val="172219684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104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6454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6200"/>
            </a:pPr>
            <a:r>
              <a:rPr lang="en-AU" sz="6000" dirty="0"/>
              <a:t>Discovering a Church’s </a:t>
            </a:r>
            <a:r>
              <a:rPr sz="6000" dirty="0"/>
              <a:t>Values</a:t>
            </a:r>
          </a:p>
        </p:txBody>
      </p:sp>
      <p:sp>
        <p:nvSpPr>
          <p:cNvPr id="210" name="Shape 105"/>
          <p:cNvSpPr txBox="1">
            <a:spLocks noGrp="1"/>
          </p:cNvSpPr>
          <p:nvPr>
            <p:ph type="body" idx="1"/>
          </p:nvPr>
        </p:nvSpPr>
        <p:spPr>
          <a:xfrm>
            <a:off x="222250" y="2609538"/>
            <a:ext cx="12560300" cy="65003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3300"/>
              </a:spcBef>
              <a:buClrTx/>
              <a:buNone/>
              <a:defRPr b="1"/>
            </a:pPr>
            <a:r>
              <a:rPr lang="en-AU" sz="4800" i="1" dirty="0"/>
              <a:t>What is a good church-related memory?</a:t>
            </a:r>
          </a:p>
          <a:p>
            <a:pPr marL="0" indent="0" algn="ctr">
              <a:lnSpc>
                <a:spcPct val="200000"/>
              </a:lnSpc>
              <a:spcBef>
                <a:spcPts val="3300"/>
              </a:spcBef>
              <a:buClrTx/>
              <a:buNone/>
              <a:defRPr b="1"/>
            </a:pPr>
            <a:r>
              <a:rPr lang="en-AU" sz="4800" i="1" dirty="0"/>
              <a:t>What values do these memories reveal?</a:t>
            </a:r>
          </a:p>
          <a:p>
            <a:pPr marL="0" indent="0" algn="ctr">
              <a:lnSpc>
                <a:spcPct val="200000"/>
              </a:lnSpc>
              <a:spcBef>
                <a:spcPts val="3300"/>
              </a:spcBef>
              <a:buClrTx/>
              <a:buNone/>
              <a:defRPr b="1"/>
            </a:pPr>
            <a:r>
              <a:rPr lang="en-AU" sz="4800" dirty="0"/>
              <a:t>(see handout for 2 activities)</a:t>
            </a:r>
          </a:p>
          <a:p>
            <a:pPr marL="0" indent="0" algn="ctr">
              <a:lnSpc>
                <a:spcPct val="200000"/>
              </a:lnSpc>
              <a:spcBef>
                <a:spcPts val="3300"/>
              </a:spcBef>
              <a:buClrTx/>
              <a:buNone/>
              <a:defRPr b="1"/>
            </a:pPr>
            <a:r>
              <a:rPr lang="en-AU" sz="4800" dirty="0"/>
              <a:t>Other tools: storytelling, biblical story…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21485155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111"/>
          <p:cNvSpPr txBox="1">
            <a:spLocks noGrp="1"/>
          </p:cNvSpPr>
          <p:nvPr>
            <p:ph type="title"/>
          </p:nvPr>
        </p:nvSpPr>
        <p:spPr>
          <a:xfrm>
            <a:off x="222250" y="320489"/>
            <a:ext cx="12560300" cy="15441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dirty="0"/>
              <a:t>Negative Values</a:t>
            </a:r>
          </a:p>
        </p:txBody>
      </p:sp>
      <p:sp>
        <p:nvSpPr>
          <p:cNvPr id="3" name="Shape 105">
            <a:extLst>
              <a:ext uri="{FF2B5EF4-FFF2-40B4-BE49-F238E27FC236}">
                <a16:creationId xmlns:a16="http://schemas.microsoft.com/office/drawing/2014/main" id="{E3A7AB4C-7FE9-C543-83B2-75E46223C2A5}"/>
              </a:ext>
            </a:extLst>
          </p:cNvPr>
          <p:cNvSpPr txBox="1">
            <a:spLocks/>
          </p:cNvSpPr>
          <p:nvPr/>
        </p:nvSpPr>
        <p:spPr>
          <a:xfrm>
            <a:off x="442259" y="2112680"/>
            <a:ext cx="12120282" cy="6692900"/>
          </a:xfrm>
          <a:prstGeom prst="rect">
            <a:avLst/>
          </a:prstGeom>
        </p:spPr>
        <p:txBody>
          <a:bodyPr lIns="0" tIns="0" rIns="0" bIns="0" anchor="t"/>
          <a:lstStyle>
            <a:lvl1pPr marL="889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333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778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222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0229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3785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341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089725" marR="0" indent="-571825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indent="0" hangingPunct="1">
              <a:spcBef>
                <a:spcPts val="4500"/>
              </a:spcBef>
              <a:buClrTx/>
              <a:buNone/>
              <a:defRPr b="1"/>
            </a:pPr>
            <a:r>
              <a:rPr lang="en-AU" sz="5400" b="1" dirty="0"/>
              <a:t>Churches have both positive and also usually some negative values. Whilst we often don’t talk about the negative values they are still very powerful in the life of any church.</a:t>
            </a:r>
          </a:p>
          <a:p>
            <a:pPr marL="0" indent="0" hangingPunct="1">
              <a:spcBef>
                <a:spcPts val="4500"/>
              </a:spcBef>
              <a:buClrTx/>
              <a:buNone/>
              <a:defRPr b="1"/>
            </a:pPr>
            <a:r>
              <a:rPr lang="en-AU" sz="5400" b="1" dirty="0"/>
              <a:t>What are some things (values, attitudes, or behaviours) that might hold us back at present?</a:t>
            </a:r>
          </a:p>
          <a:p>
            <a:pPr marL="0" indent="0" hangingPunct="1">
              <a:spcBef>
                <a:spcPts val="4500"/>
              </a:spcBef>
              <a:buClrTx/>
              <a:buNone/>
              <a:defRPr b="1"/>
            </a:pPr>
            <a:endParaRPr lang="en-AU" sz="5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1FD34D-12D7-4524-CD61-BB2817C1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58" y="-1064303"/>
            <a:ext cx="10524883" cy="1489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1574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“On the Lord’s Day I was in the Spirit, and I heard behind me a loud voice like a trumpet, which said: “Write on a scroll what you see and send it to the seven churches … Write, therefore, what you have seen, what is now, and what will take place later.”"/>
          <p:cNvSpPr txBox="1">
            <a:spLocks noGrp="1"/>
          </p:cNvSpPr>
          <p:nvPr>
            <p:ph type="body" idx="1"/>
          </p:nvPr>
        </p:nvSpPr>
        <p:spPr>
          <a:xfrm>
            <a:off x="1223780" y="1341620"/>
            <a:ext cx="10557239" cy="6654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ClrTx/>
              <a:buSzTx/>
              <a:buNone/>
            </a:pPr>
            <a:r>
              <a:rPr sz="4800" dirty="0"/>
              <a:t>“On the Lord’s Day I was in the Spirit, and I heard behind me a loud voice like a trumpet, which said: “Write on a scroll what you see and send it to the seven churches … Write, therefore, what you have seen, what is now, and what will take place later.”  </a:t>
            </a:r>
          </a:p>
          <a:p>
            <a:pPr marL="0" indent="0" algn="r">
              <a:buClrTx/>
              <a:buSzTx/>
              <a:buNone/>
            </a:pPr>
            <a:r>
              <a:rPr sz="4000" dirty="0"/>
              <a:t>            </a:t>
            </a:r>
            <a:r>
              <a:rPr sz="4000" i="1" dirty="0"/>
              <a:t>Revelation, 1:10</a:t>
            </a:r>
            <a:r>
              <a:rPr lang="en-AU" sz="4000" i="1" dirty="0"/>
              <a:t>-</a:t>
            </a:r>
            <a:r>
              <a:rPr sz="4000" i="1" dirty="0"/>
              <a:t>11,19</a:t>
            </a:r>
          </a:p>
          <a:p>
            <a:pPr marL="0" indent="0">
              <a:buClrTx/>
              <a:buSzTx/>
              <a:buNone/>
            </a:pPr>
            <a:endParaRPr sz="4800" dirty="0"/>
          </a:p>
          <a:p>
            <a:pPr marL="0" indent="0">
              <a:buClrTx/>
              <a:buSzTx/>
              <a:buNone/>
            </a:pPr>
            <a:endParaRPr sz="4800" dirty="0"/>
          </a:p>
          <a:p>
            <a:pPr marL="0" indent="0">
              <a:buClrTx/>
              <a:buSzTx/>
              <a:buNone/>
            </a:pPr>
            <a:endParaRPr sz="4800" dirty="0"/>
          </a:p>
          <a:p>
            <a:pPr marL="0" indent="0">
              <a:buClrTx/>
              <a:buSzTx/>
              <a:buNone/>
            </a:pPr>
            <a:r>
              <a:rPr sz="4800" dirty="0"/>
              <a:t>“Vision is a picture of the future that produces passion.”     </a:t>
            </a:r>
          </a:p>
          <a:p>
            <a:pPr marL="0" indent="0">
              <a:buClrTx/>
              <a:buSzTx/>
              <a:buNone/>
            </a:pPr>
            <a:r>
              <a:rPr sz="4800" dirty="0"/>
              <a:t>            Hybels, Courageous Leadership, 32.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3618053"/>
            <a:ext cx="12560300" cy="1905001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AU" dirty="0"/>
              <a:t>Surfacing Vision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46465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61"/>
          <p:cNvSpPr txBox="1">
            <a:spLocks noGrp="1"/>
          </p:cNvSpPr>
          <p:nvPr>
            <p:ph type="title"/>
          </p:nvPr>
        </p:nvSpPr>
        <p:spPr>
          <a:xfrm>
            <a:off x="153263" y="143414"/>
            <a:ext cx="5020961" cy="9519300"/>
          </a:xfrm>
          <a:prstGeom prst="rect">
            <a:avLst/>
          </a:prstGeom>
        </p:spPr>
        <p:txBody>
          <a:bodyPr/>
          <a:lstStyle>
            <a:lvl1pPr indent="252000">
              <a:defRPr sz="6700"/>
            </a:lvl1pPr>
          </a:lstStyle>
          <a:p>
            <a:pPr marL="180000" indent="0"/>
            <a:r>
              <a:rPr dirty="0"/>
              <a:t>The importance of Purpose, Values &amp; Vision</a:t>
            </a:r>
          </a:p>
        </p:txBody>
      </p:sp>
      <p:pic>
        <p:nvPicPr>
          <p:cNvPr id="175" name="Screen Shot 2020-05-19 at 9.10.28 pm.png" descr="Screen Shot 2020-05-19 at 9.10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03" y="2730549"/>
            <a:ext cx="7726500" cy="4292502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62"/>
          <p:cNvSpPr txBox="1"/>
          <p:nvPr/>
        </p:nvSpPr>
        <p:spPr>
          <a:xfrm>
            <a:off x="6292369" y="4538128"/>
            <a:ext cx="2184402" cy="108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XXX </a:t>
            </a:r>
            <a:endParaRPr sz="1800" b="1">
              <a:solidFill>
                <a:srgbClr val="000000"/>
              </a:solidFill>
              <a:latin typeface="Futura Condensed"/>
              <a:ea typeface="Futura Condensed"/>
              <a:cs typeface="Futura Condensed"/>
              <a:sym typeface="Futura Condensed"/>
            </a:endParaRPr>
          </a:p>
          <a:p>
            <a: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Baptist Church</a:t>
            </a:r>
          </a:p>
        </p:txBody>
      </p:sp>
      <p:sp>
        <p:nvSpPr>
          <p:cNvPr id="177" name="Shape 63"/>
          <p:cNvSpPr txBox="1"/>
          <p:nvPr/>
        </p:nvSpPr>
        <p:spPr>
          <a:xfrm>
            <a:off x="8324369" y="4285804"/>
            <a:ext cx="2184402" cy="474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Purpose</a:t>
            </a:r>
          </a:p>
        </p:txBody>
      </p:sp>
      <p:sp>
        <p:nvSpPr>
          <p:cNvPr id="178" name="Shape 64"/>
          <p:cNvSpPr txBox="1"/>
          <p:nvPr/>
        </p:nvSpPr>
        <p:spPr>
          <a:xfrm>
            <a:off x="8324369" y="6404659"/>
            <a:ext cx="2184402" cy="474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Values</a:t>
            </a:r>
          </a:p>
        </p:txBody>
      </p:sp>
      <p:sp>
        <p:nvSpPr>
          <p:cNvPr id="179" name="Shape 65"/>
          <p:cNvSpPr txBox="1"/>
          <p:nvPr/>
        </p:nvSpPr>
        <p:spPr>
          <a:xfrm>
            <a:off x="10788169" y="3803204"/>
            <a:ext cx="2184402" cy="474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Vision</a:t>
            </a:r>
          </a:p>
        </p:txBody>
      </p:sp>
      <p:sp>
        <p:nvSpPr>
          <p:cNvPr id="180" name="Shape 66"/>
          <p:cNvSpPr txBox="1"/>
          <p:nvPr/>
        </p:nvSpPr>
        <p:spPr>
          <a:xfrm>
            <a:off x="10140469" y="6126417"/>
            <a:ext cx="2184402" cy="780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Strategic</a:t>
            </a:r>
            <a:r>
              <a:rPr>
                <a:latin typeface="Futura"/>
                <a:ea typeface="Futura"/>
                <a:cs typeface="Futura"/>
                <a:sym typeface="Futura"/>
              </a:rPr>
              <a:t> </a:t>
            </a:r>
            <a:r>
              <a:t>Steps</a:t>
            </a:r>
          </a:p>
        </p:txBody>
      </p:sp>
      <p:sp>
        <p:nvSpPr>
          <p:cNvPr id="181" name="Square"/>
          <p:cNvSpPr/>
          <p:nvPr/>
        </p:nvSpPr>
        <p:spPr>
          <a:xfrm>
            <a:off x="10240865" y="143414"/>
            <a:ext cx="2610672" cy="26201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Square"/>
          <p:cNvSpPr/>
          <p:nvPr/>
        </p:nvSpPr>
        <p:spPr>
          <a:xfrm>
            <a:off x="10264652" y="7017139"/>
            <a:ext cx="2636072" cy="26455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846273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 advAuto="0"/>
      <p:bldP spid="177" grpId="0" animBg="1" advAuto="0"/>
      <p:bldP spid="178" grpId="0" animBg="1" advAuto="0"/>
      <p:bldP spid="179" grpId="0" animBg="1" advAuto="0"/>
      <p:bldP spid="180" grpId="0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74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3416300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>
              <a:defRPr sz="6200"/>
            </a:pPr>
            <a:r>
              <a:rPr dirty="0"/>
              <a:t>Checking our Vision Statement</a:t>
            </a:r>
            <a:endParaRPr sz="1800" dirty="0">
              <a:solidFill>
                <a:srgbClr val="000000"/>
              </a:solidFill>
            </a:endParaRPr>
          </a:p>
          <a:p>
            <a:pPr>
              <a:defRPr sz="4400" i="1"/>
            </a:pPr>
            <a:r>
              <a:rPr dirty="0"/>
              <a:t>Remember: Vision is our next destination - a word picture of what we think the future might look like (under God)</a:t>
            </a:r>
          </a:p>
        </p:txBody>
      </p:sp>
      <p:sp>
        <p:nvSpPr>
          <p:cNvPr id="237" name="Shape 75"/>
          <p:cNvSpPr txBox="1">
            <a:spLocks noGrp="1"/>
          </p:cNvSpPr>
          <p:nvPr>
            <p:ph type="body" idx="1"/>
          </p:nvPr>
        </p:nvSpPr>
        <p:spPr>
          <a:xfrm>
            <a:off x="203200" y="3708400"/>
            <a:ext cx="12674600" cy="6032500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indent="0">
              <a:lnSpc>
                <a:spcPct val="90000"/>
              </a:lnSpc>
              <a:buSzTx/>
              <a:buNone/>
              <a:defRPr sz="3900" b="1"/>
            </a:pPr>
            <a:r>
              <a:t>Has this vision statement:</a:t>
            </a:r>
            <a:endParaRPr sz="180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t>Been given by God?</a:t>
            </a:r>
            <a:endParaRPr sz="180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t>Been the subject of significant prayer in the life of the church?</a:t>
            </a:r>
            <a:endParaRPr sz="180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t>Been acknowledged &amp; affirmed by the church Body?</a:t>
            </a:r>
            <a:endParaRPr sz="180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t>A future aspect? (not describing things presently)</a:t>
            </a:r>
            <a:endParaRPr sz="180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t>A specific nature? (progress is measurable)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build="p" bldLvl="5" animBg="1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74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51483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>
              <a:defRPr sz="6200"/>
            </a:pPr>
            <a:r>
              <a:rPr lang="en-AU" dirty="0"/>
              <a:t>Why is Vision Important?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237" name="Shape 75"/>
          <p:cNvSpPr txBox="1">
            <a:spLocks noGrp="1"/>
          </p:cNvSpPr>
          <p:nvPr>
            <p:ph type="body" idx="1"/>
          </p:nvPr>
        </p:nvSpPr>
        <p:spPr>
          <a:xfrm>
            <a:off x="330200" y="2233535"/>
            <a:ext cx="12336489" cy="77472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lang="en-AU" dirty="0"/>
              <a:t>it increases energy and moves people into action</a:t>
            </a: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lang="en-AU" dirty="0"/>
              <a:t>increases ownership</a:t>
            </a:r>
            <a:endParaRPr sz="1800" dirty="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lang="en-AU" dirty="0"/>
              <a:t>provides focus</a:t>
            </a:r>
            <a:endParaRPr sz="1800" dirty="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lang="en-AU" dirty="0"/>
              <a:t>smooths leadership transition</a:t>
            </a: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lang="en-AU" dirty="0"/>
              <a:t>helps in decision making about ministries, structures, opportunities and alternatives</a:t>
            </a: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lang="en-AU" dirty="0"/>
              <a:t>assists clearer communication about “who we are”</a:t>
            </a: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lang="en-AU" dirty="0"/>
              <a:t>helps develop and maintain unity </a:t>
            </a:r>
          </a:p>
          <a:p>
            <a:pPr marL="0" indent="0" algn="r">
              <a:lnSpc>
                <a:spcPct val="90000"/>
              </a:lnSpc>
              <a:buClrTx/>
              <a:buNone/>
              <a:defRPr sz="3900" b="1"/>
            </a:pPr>
            <a:r>
              <a:rPr lang="en-AU" sz="2400" dirty="0">
                <a:latin typeface="Palatino" pitchFamily="2" charset="77"/>
                <a:ea typeface="Palatino" pitchFamily="2" charset="77"/>
              </a:rPr>
              <a:t>(Hybels, </a:t>
            </a:r>
            <a:r>
              <a:rPr lang="en-AU" sz="2400" i="1" dirty="0">
                <a:latin typeface="Palatino" pitchFamily="2" charset="77"/>
                <a:ea typeface="Palatino" pitchFamily="2" charset="77"/>
              </a:rPr>
              <a:t>Courageous Leadership, </a:t>
            </a:r>
            <a:r>
              <a:rPr lang="en-AU" sz="2400" dirty="0">
                <a:latin typeface="Palatino" pitchFamily="2" charset="77"/>
                <a:ea typeface="Palatino" pitchFamily="2" charset="77"/>
              </a:rPr>
              <a:t>45 – 49, for points 1-4)</a:t>
            </a:r>
            <a:endParaRPr sz="24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868236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uiExpand="1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709961"/>
            <a:ext cx="12560300" cy="1905001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AU" dirty="0"/>
              <a:t>Surfacing Vision - tools</a:t>
            </a:r>
            <a:endParaRPr dirty="0"/>
          </a:p>
        </p:txBody>
      </p:sp>
      <p:sp>
        <p:nvSpPr>
          <p:cNvPr id="204" name="Could apply to any church in any place…"/>
          <p:cNvSpPr txBox="1">
            <a:spLocks noGrp="1"/>
          </p:cNvSpPr>
          <p:nvPr>
            <p:ph type="body" idx="4294967295"/>
          </p:nvPr>
        </p:nvSpPr>
        <p:spPr>
          <a:xfrm>
            <a:off x="836634" y="2953537"/>
            <a:ext cx="11331532" cy="6692901"/>
          </a:xfrm>
          <a:prstGeom prst="rect">
            <a:avLst/>
          </a:prstGeom>
        </p:spPr>
        <p:txBody>
          <a:bodyPr lIns="0" tIns="0" rIns="0" bIns="0" anchor="t">
            <a:normAutofit fontScale="92500" lnSpcReduction="20000"/>
          </a:bodyPr>
          <a:lstStyle/>
          <a:p>
            <a:pPr marL="685800" indent="-685800">
              <a:lnSpc>
                <a:spcPct val="150000"/>
              </a:lnSpc>
              <a:spcBef>
                <a:spcPts val="2400"/>
              </a:spcBef>
              <a:buClrTx/>
              <a:buFont typeface="Arial" panose="020B0604020202020204" pitchFamily="34" charset="0"/>
              <a:buChar char="•"/>
              <a:defRPr b="1"/>
            </a:pPr>
            <a:r>
              <a:rPr lang="en-AU" sz="4800" dirty="0"/>
              <a:t>‘…in 5 years’</a:t>
            </a:r>
          </a:p>
          <a:p>
            <a:pPr marL="685800" indent="-685800">
              <a:lnSpc>
                <a:spcPct val="150000"/>
              </a:lnSpc>
              <a:spcBef>
                <a:spcPts val="2400"/>
              </a:spcBef>
              <a:buClrTx/>
              <a:buFont typeface="Arial" panose="020B0604020202020204" pitchFamily="34" charset="0"/>
              <a:buChar char="•"/>
              <a:defRPr b="1"/>
            </a:pPr>
            <a:r>
              <a:rPr lang="en-AU" sz="4800" dirty="0"/>
              <a:t>‘top 5 dreams’</a:t>
            </a:r>
          </a:p>
          <a:p>
            <a:pPr marL="685800" indent="-685800">
              <a:lnSpc>
                <a:spcPct val="150000"/>
              </a:lnSpc>
              <a:spcBef>
                <a:spcPts val="2400"/>
              </a:spcBef>
              <a:buClrTx/>
              <a:buFont typeface="Arial" panose="020B0604020202020204" pitchFamily="34" charset="0"/>
              <a:buChar char="•"/>
              <a:defRPr b="1"/>
            </a:pPr>
            <a:r>
              <a:rPr lang="en-AU" sz="4800" dirty="0"/>
              <a:t>Vision Wall</a:t>
            </a:r>
          </a:p>
          <a:p>
            <a:pPr marL="685800" indent="-685800">
              <a:lnSpc>
                <a:spcPct val="150000"/>
              </a:lnSpc>
              <a:spcBef>
                <a:spcPts val="2400"/>
              </a:spcBef>
              <a:buClrTx/>
              <a:buFont typeface="Arial" panose="020B0604020202020204" pitchFamily="34" charset="0"/>
              <a:buChar char="•"/>
              <a:defRPr b="1"/>
            </a:pPr>
            <a:r>
              <a:rPr lang="en-AU" sz="4800" dirty="0"/>
              <a:t>‘Eyes Wide Open’ prayer walk</a:t>
            </a:r>
          </a:p>
          <a:p>
            <a:pPr marL="685800" indent="-685800">
              <a:lnSpc>
                <a:spcPct val="150000"/>
              </a:lnSpc>
              <a:spcBef>
                <a:spcPts val="2400"/>
              </a:spcBef>
              <a:buClrTx/>
              <a:buFont typeface="Arial" panose="020B0604020202020204" pitchFamily="34" charset="0"/>
              <a:buChar char="•"/>
              <a:defRPr b="1"/>
            </a:pPr>
            <a:r>
              <a:rPr lang="en-AU" sz="4800" dirty="0"/>
              <a:t>Grid of options </a:t>
            </a:r>
            <a:r>
              <a:rPr lang="en-AU" sz="4800" i="1" dirty="0"/>
              <a:t>‘What does God want our church to look like?’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25994816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uiExpand="1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843196"/>
            <a:ext cx="12560300" cy="1905001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AU" dirty="0"/>
              <a:t>Strategic Planning</a:t>
            </a:r>
            <a:endParaRPr dirty="0"/>
          </a:p>
        </p:txBody>
      </p:sp>
      <p:sp>
        <p:nvSpPr>
          <p:cNvPr id="3" name="Could apply to any church in any place…">
            <a:extLst>
              <a:ext uri="{FF2B5EF4-FFF2-40B4-BE49-F238E27FC236}">
                <a16:creationId xmlns:a16="http://schemas.microsoft.com/office/drawing/2014/main" id="{2E9F43C1-7DC9-4176-BCBD-CB36C253E3B0}"/>
              </a:ext>
            </a:extLst>
          </p:cNvPr>
          <p:cNvSpPr txBox="1">
            <a:spLocks/>
          </p:cNvSpPr>
          <p:nvPr/>
        </p:nvSpPr>
        <p:spPr>
          <a:xfrm>
            <a:off x="498839" y="3394021"/>
            <a:ext cx="12007121" cy="466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889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333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778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222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0229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3785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341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089725" marR="0" indent="-571825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indent="0" hangingPunct="1">
              <a:spcBef>
                <a:spcPts val="2400"/>
              </a:spcBef>
              <a:buClrTx/>
              <a:buNone/>
              <a:defRPr b="1"/>
            </a:pPr>
            <a:r>
              <a:rPr lang="en-AU" sz="5400" b="1" dirty="0"/>
              <a:t>A </a:t>
            </a:r>
            <a:r>
              <a:rPr lang="en-AU" sz="5400" b="1" u="sng" dirty="0"/>
              <a:t>Strategic Plan</a:t>
            </a:r>
            <a:r>
              <a:rPr lang="en-AU" sz="5400" b="1" dirty="0"/>
              <a:t> is simply a series of goals, and the order in which they will be undertaken, to help a church get from where it is to where it believes God would have it be.</a:t>
            </a:r>
          </a:p>
        </p:txBody>
      </p:sp>
    </p:spTree>
    <p:extLst>
      <p:ext uri="{BB962C8B-B14F-4D97-AF65-F5344CB8AC3E}">
        <p14:creationId xmlns:p14="http://schemas.microsoft.com/office/powerpoint/2010/main" val="1260661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228600"/>
            <a:ext cx="12560300" cy="273945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AU" dirty="0"/>
              <a:t>A good Strategic Plan</a:t>
            </a:r>
            <a:br>
              <a:rPr lang="en-AU" dirty="0"/>
            </a:br>
            <a:r>
              <a:rPr lang="en-AU" sz="5300" i="1" dirty="0"/>
              <a:t>is important because </a:t>
            </a:r>
            <a:r>
              <a:rPr lang="en-AU" sz="5300" i="1" u="sng" dirty="0"/>
              <a:t>without it</a:t>
            </a:r>
            <a:r>
              <a:rPr lang="en-AU" sz="5300" i="1" dirty="0"/>
              <a:t>:</a:t>
            </a:r>
            <a:endParaRPr sz="5300" i="1" dirty="0"/>
          </a:p>
        </p:txBody>
      </p:sp>
      <p:sp>
        <p:nvSpPr>
          <p:cNvPr id="2" name="Could apply to any church in any place…">
            <a:extLst>
              <a:ext uri="{FF2B5EF4-FFF2-40B4-BE49-F238E27FC236}">
                <a16:creationId xmlns:a16="http://schemas.microsoft.com/office/drawing/2014/main" id="{A67D0BB7-ADEC-3208-0B14-3B4208EFA81A}"/>
              </a:ext>
            </a:extLst>
          </p:cNvPr>
          <p:cNvSpPr txBox="1">
            <a:spLocks/>
          </p:cNvSpPr>
          <p:nvPr/>
        </p:nvSpPr>
        <p:spPr>
          <a:xfrm>
            <a:off x="222250" y="2968052"/>
            <a:ext cx="12560300" cy="6678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889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333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778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222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0229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3785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341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089725" marR="0" indent="-571825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685800" indent="-685800" hangingPunct="1">
              <a:spcBef>
                <a:spcPts val="2400"/>
              </a:spcBef>
              <a:buClrTx/>
              <a:defRPr b="1"/>
            </a:pPr>
            <a:r>
              <a:rPr lang="en-AU" sz="5400" b="1" dirty="0"/>
              <a:t>a vision may seem too big and unachievable</a:t>
            </a:r>
          </a:p>
          <a:p>
            <a:pPr marL="685800" indent="-685800" hangingPunct="1">
              <a:spcBef>
                <a:spcPts val="2400"/>
              </a:spcBef>
              <a:buClrTx/>
              <a:defRPr b="1"/>
            </a:pPr>
            <a:r>
              <a:rPr lang="en-AU" sz="5400" b="1" dirty="0"/>
              <a:t>a congregation may be diverted by things that are not relevant to the Vision</a:t>
            </a:r>
          </a:p>
          <a:p>
            <a:pPr marL="685800" indent="-685800" hangingPunct="1">
              <a:spcBef>
                <a:spcPts val="2400"/>
              </a:spcBef>
              <a:buClrTx/>
              <a:defRPr b="1"/>
            </a:pPr>
            <a:r>
              <a:rPr lang="en-AU" sz="5400" b="1" dirty="0"/>
              <a:t>there is no substantive reference point for the evaluation of progress</a:t>
            </a:r>
          </a:p>
          <a:p>
            <a:pPr marL="685800" indent="-685800" hangingPunct="1">
              <a:spcBef>
                <a:spcPts val="2400"/>
              </a:spcBef>
              <a:buClrTx/>
              <a:defRPr b="1"/>
            </a:pPr>
            <a:endParaRPr lang="en-AU" sz="5400" b="1" dirty="0"/>
          </a:p>
        </p:txBody>
      </p:sp>
    </p:spTree>
    <p:extLst>
      <p:ext uri="{BB962C8B-B14F-4D97-AF65-F5344CB8AC3E}">
        <p14:creationId xmlns:p14="http://schemas.microsoft.com/office/powerpoint/2010/main" val="2942752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228600"/>
            <a:ext cx="12560300" cy="273945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AU" dirty="0"/>
              <a:t>A good Strategic Plan</a:t>
            </a:r>
            <a:br>
              <a:rPr lang="en-AU" dirty="0"/>
            </a:br>
            <a:r>
              <a:rPr lang="en-AU" sz="5300" i="1" dirty="0"/>
              <a:t>includes:</a:t>
            </a:r>
            <a:endParaRPr sz="5300" i="1" dirty="0"/>
          </a:p>
        </p:txBody>
      </p:sp>
      <p:sp>
        <p:nvSpPr>
          <p:cNvPr id="2" name="Could apply to any church in any place…">
            <a:extLst>
              <a:ext uri="{FF2B5EF4-FFF2-40B4-BE49-F238E27FC236}">
                <a16:creationId xmlns:a16="http://schemas.microsoft.com/office/drawing/2014/main" id="{A67D0BB7-ADEC-3208-0B14-3B4208EFA81A}"/>
              </a:ext>
            </a:extLst>
          </p:cNvPr>
          <p:cNvSpPr txBox="1">
            <a:spLocks/>
          </p:cNvSpPr>
          <p:nvPr/>
        </p:nvSpPr>
        <p:spPr>
          <a:xfrm>
            <a:off x="222250" y="2968052"/>
            <a:ext cx="12560300" cy="6678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 fontScale="92500"/>
          </a:bodyPr>
          <a:lstStyle>
            <a:lvl1pPr marL="889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333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778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222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0229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3785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341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089725" marR="0" indent="-571825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685800" indent="-685800" hangingPunct="1">
              <a:spcBef>
                <a:spcPts val="2400"/>
              </a:spcBef>
              <a:buClrTx/>
              <a:defRPr b="1"/>
            </a:pPr>
            <a:r>
              <a:rPr lang="en-AU" sz="5400" b="1" dirty="0"/>
              <a:t>Strategic priorities for the period of the plan</a:t>
            </a:r>
          </a:p>
          <a:p>
            <a:pPr marL="685800" indent="-685800" hangingPunct="1">
              <a:spcBef>
                <a:spcPts val="2400"/>
              </a:spcBef>
              <a:buClrTx/>
              <a:defRPr b="1"/>
            </a:pPr>
            <a:r>
              <a:rPr lang="en-AU" sz="5400" b="1" dirty="0"/>
              <a:t>Key objectives – what is the plan seeking to achieve?</a:t>
            </a:r>
          </a:p>
          <a:p>
            <a:pPr marL="685800" indent="-685800" hangingPunct="1">
              <a:spcBef>
                <a:spcPts val="2400"/>
              </a:spcBef>
              <a:buClrTx/>
              <a:defRPr b="1"/>
            </a:pPr>
            <a:r>
              <a:rPr lang="en-AU" sz="5400" b="1" dirty="0"/>
              <a:t>Key enablers – people and resources</a:t>
            </a:r>
          </a:p>
          <a:p>
            <a:pPr marL="685800" indent="-685800" hangingPunct="1">
              <a:spcBef>
                <a:spcPts val="2400"/>
              </a:spcBef>
              <a:buClrTx/>
              <a:defRPr b="1"/>
            </a:pPr>
            <a:r>
              <a:rPr lang="en-AU" sz="5400" b="1" dirty="0"/>
              <a:t>Key accountabilities – who will ‘run point’ on each; who will assess progress?</a:t>
            </a:r>
          </a:p>
          <a:p>
            <a:pPr marL="685800" indent="-685800" hangingPunct="1">
              <a:spcBef>
                <a:spcPts val="2400"/>
              </a:spcBef>
              <a:buClrTx/>
              <a:defRPr b="1"/>
            </a:pPr>
            <a:endParaRPr lang="en-AU" sz="5400" b="1" dirty="0"/>
          </a:p>
        </p:txBody>
      </p:sp>
    </p:spTree>
    <p:extLst>
      <p:ext uri="{BB962C8B-B14F-4D97-AF65-F5344CB8AC3E}">
        <p14:creationId xmlns:p14="http://schemas.microsoft.com/office/powerpoint/2010/main" val="3027932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243590"/>
            <a:ext cx="12560300" cy="2199807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n-AU" dirty="0"/>
              <a:t>A good Strategic Plan is S.M.A.R.T.</a:t>
            </a:r>
            <a:endParaRPr dirty="0"/>
          </a:p>
        </p:txBody>
      </p:sp>
      <p:sp>
        <p:nvSpPr>
          <p:cNvPr id="2" name="Could apply to any church in any place…">
            <a:extLst>
              <a:ext uri="{FF2B5EF4-FFF2-40B4-BE49-F238E27FC236}">
                <a16:creationId xmlns:a16="http://schemas.microsoft.com/office/drawing/2014/main" id="{A67D0BB7-ADEC-3208-0B14-3B4208EFA81A}"/>
              </a:ext>
            </a:extLst>
          </p:cNvPr>
          <p:cNvSpPr txBox="1">
            <a:spLocks/>
          </p:cNvSpPr>
          <p:nvPr/>
        </p:nvSpPr>
        <p:spPr>
          <a:xfrm>
            <a:off x="836634" y="2578309"/>
            <a:ext cx="11331532" cy="7068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 lnSpcReduction="10000"/>
          </a:bodyPr>
          <a:lstStyle>
            <a:lvl1pPr marL="889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333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778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222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0229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3785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341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089725" marR="0" indent="-571825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indent="0" algn="ctr" hangingPunct="1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5400" b="1" dirty="0"/>
              <a:t>Specific</a:t>
            </a:r>
          </a:p>
          <a:p>
            <a:pPr marL="0" indent="0" algn="ctr" hangingPunct="1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5400" b="1" dirty="0"/>
              <a:t>Measurable</a:t>
            </a:r>
          </a:p>
          <a:p>
            <a:pPr marL="0" indent="0" algn="ctr" hangingPunct="1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5400" b="1" dirty="0"/>
              <a:t>Achievable</a:t>
            </a:r>
          </a:p>
          <a:p>
            <a:pPr marL="0" indent="0" algn="ctr" hangingPunct="1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5400" b="1" dirty="0"/>
              <a:t>Relevant to the Vision</a:t>
            </a:r>
          </a:p>
          <a:p>
            <a:pPr marL="0" indent="0" algn="ctr" hangingPunct="1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5400" b="1" dirty="0"/>
              <a:t>Time Specific</a:t>
            </a:r>
          </a:p>
        </p:txBody>
      </p:sp>
    </p:spTree>
    <p:extLst>
      <p:ext uri="{BB962C8B-B14F-4D97-AF65-F5344CB8AC3E}">
        <p14:creationId xmlns:p14="http://schemas.microsoft.com/office/powerpoint/2010/main" val="1479671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620020"/>
            <a:ext cx="12560300" cy="1905001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AU" dirty="0"/>
              <a:t>Strategic Planning</a:t>
            </a:r>
            <a:endParaRPr dirty="0"/>
          </a:p>
        </p:txBody>
      </p:sp>
      <p:sp>
        <p:nvSpPr>
          <p:cNvPr id="2" name="Could apply to any church in any place…">
            <a:extLst>
              <a:ext uri="{FF2B5EF4-FFF2-40B4-BE49-F238E27FC236}">
                <a16:creationId xmlns:a16="http://schemas.microsoft.com/office/drawing/2014/main" id="{BCA4BD76-0894-D8D9-6022-89AE7D2A8ECD}"/>
              </a:ext>
            </a:extLst>
          </p:cNvPr>
          <p:cNvSpPr txBox="1">
            <a:spLocks/>
          </p:cNvSpPr>
          <p:nvPr/>
        </p:nvSpPr>
        <p:spPr>
          <a:xfrm>
            <a:off x="836634" y="2953537"/>
            <a:ext cx="11331532" cy="669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889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333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778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222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0229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3785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341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089725" marR="0" indent="-571825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indent="0" algn="ctr" hangingPunct="1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5400" b="1" dirty="0"/>
              <a:t>How to make Vision a Reality</a:t>
            </a:r>
          </a:p>
          <a:p>
            <a:pPr marL="0" indent="0" algn="ctr" hangingPunct="1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5400" b="1" i="1" dirty="0"/>
              <a:t>How have you done it?</a:t>
            </a:r>
          </a:p>
          <a:p>
            <a:pPr marL="0" indent="0" algn="ctr" hangingPunct="1">
              <a:spcBef>
                <a:spcPts val="2400"/>
              </a:spcBef>
              <a:buClrTx/>
              <a:buNone/>
              <a:defRPr b="1"/>
            </a:pPr>
            <a:r>
              <a:rPr lang="en-AU" sz="5400" b="1" i="1" dirty="0"/>
              <a:t>How to ensure strategies flow from Vision?</a:t>
            </a:r>
          </a:p>
        </p:txBody>
      </p:sp>
    </p:spTree>
    <p:extLst>
      <p:ext uri="{BB962C8B-B14F-4D97-AF65-F5344CB8AC3E}">
        <p14:creationId xmlns:p14="http://schemas.microsoft.com/office/powerpoint/2010/main" val="3544754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D048-B1F2-054D-AA94-EC0E2F67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1526208"/>
            <a:ext cx="12560300" cy="302591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dirty="0"/>
              <a:t>Is Visioning just a trendy corporate idea?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E5078-A229-7846-9007-C2ED9C584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4015409"/>
            <a:ext cx="11074400" cy="6654800"/>
          </a:xfrm>
        </p:spPr>
        <p:txBody>
          <a:bodyPr>
            <a:normAutofit/>
          </a:bodyPr>
          <a:lstStyle/>
          <a:p>
            <a:pPr marL="317500" indent="0">
              <a:buNone/>
            </a:pPr>
            <a:r>
              <a:rPr lang="en-US" sz="6000" dirty="0"/>
              <a:t>Brainstorm: Experiences of Visioning in a church context…</a:t>
            </a:r>
          </a:p>
        </p:txBody>
      </p:sp>
    </p:spTree>
    <p:extLst>
      <p:ext uri="{BB962C8B-B14F-4D97-AF65-F5344CB8AC3E}">
        <p14:creationId xmlns:p14="http://schemas.microsoft.com/office/powerpoint/2010/main" val="94043772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43"/>
          <p:cNvSpPr txBox="1">
            <a:spLocks noGrp="1"/>
          </p:cNvSpPr>
          <p:nvPr>
            <p:ph type="ctrTitle"/>
          </p:nvPr>
        </p:nvSpPr>
        <p:spPr>
          <a:xfrm>
            <a:off x="215900" y="3022599"/>
            <a:ext cx="12560300" cy="238884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8000"/>
            </a:lvl1pPr>
          </a:lstStyle>
          <a:p>
            <a:r>
              <a:rPr dirty="0"/>
              <a:t>Purpose, Values &amp; Vision</a:t>
            </a:r>
          </a:p>
        </p:txBody>
      </p:sp>
    </p:spTree>
    <p:extLst>
      <p:ext uri="{BB962C8B-B14F-4D97-AF65-F5344CB8AC3E}">
        <p14:creationId xmlns:p14="http://schemas.microsoft.com/office/powerpoint/2010/main" val="12665840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CC4D8-C2AC-87AD-B5B6-58F89D52D0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/>
              <a:t>Theological Foundations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EAEB4-2C0A-E6BB-C51B-33067DE64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2286000"/>
            <a:ext cx="12560300" cy="6048531"/>
          </a:xfrm>
        </p:spPr>
        <p:txBody>
          <a:bodyPr/>
          <a:lstStyle/>
          <a:p>
            <a:pPr marL="317500" marR="0" indent="0" algn="l" defTabSz="584200" rtl="0" latinLnBrk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None/>
              <a:tabLst/>
            </a:pPr>
            <a:r>
              <a:rPr lang="en-US" dirty="0"/>
              <a:t>What do you think of these premises?</a:t>
            </a:r>
          </a:p>
          <a:p>
            <a:pPr marL="317500" marR="0" indent="0" algn="l" defTabSz="584200" rtl="0" latinLnBrk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None/>
              <a:tabLst/>
            </a:pPr>
            <a:r>
              <a:rPr lang="en-US" dirty="0"/>
              <a:t>Is there one which particularly resonates with you?</a:t>
            </a:r>
          </a:p>
          <a:p>
            <a:pPr marL="317500" marR="0" indent="0" algn="l" defTabSz="584200" rtl="0" latinLnBrk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None/>
              <a:tabLst/>
            </a:pPr>
            <a:r>
              <a:rPr lang="en-US" dirty="0"/>
              <a:t>Are there any you find particularly questionable?</a:t>
            </a:r>
          </a:p>
        </p:txBody>
      </p:sp>
    </p:spTree>
    <p:extLst>
      <p:ext uri="{BB962C8B-B14F-4D97-AF65-F5344CB8AC3E}">
        <p14:creationId xmlns:p14="http://schemas.microsoft.com/office/powerpoint/2010/main" val="251468429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CC4D8-C2AC-87AD-B5B6-58F89D52D0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/>
              <a:t>Theological Foundations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EAEB4-2C0A-E6BB-C51B-33067DE64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355" y="2159416"/>
            <a:ext cx="12365845" cy="6947941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en-US" i="1" dirty="0"/>
              <a:t>What is the vision (the picture of the future) highlighted in the following passages? </a:t>
            </a:r>
          </a:p>
          <a:p>
            <a:pPr marL="0" indent="0" rtl="0">
              <a:buNone/>
            </a:pPr>
            <a:r>
              <a:rPr lang="en-US" i="1" dirty="0"/>
              <a:t>Is it a good vision? Who’s vision is it? </a:t>
            </a:r>
          </a:p>
          <a:p>
            <a:pPr marL="0" indent="0" rtl="0">
              <a:spcBef>
                <a:spcPts val="0"/>
              </a:spcBef>
              <a:buNone/>
            </a:pPr>
            <a:endParaRPr lang="en-US" i="1" dirty="0"/>
          </a:p>
          <a:p>
            <a:pPr marL="0" indent="0" algn="ctr" rtl="0">
              <a:buNone/>
            </a:pPr>
            <a:r>
              <a:rPr lang="en-US" dirty="0"/>
              <a:t>Genesis 11:1-9</a:t>
            </a:r>
          </a:p>
          <a:p>
            <a:pPr marL="0" indent="0" algn="ctr" rtl="0">
              <a:buNone/>
            </a:pPr>
            <a:r>
              <a:rPr lang="en-US" dirty="0"/>
              <a:t>Matthew 13</a:t>
            </a:r>
          </a:p>
          <a:p>
            <a:pPr marL="0" indent="0" algn="ctr" rtl="0">
              <a:buNone/>
            </a:pPr>
            <a:r>
              <a:rPr lang="en-US" dirty="0"/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12625509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CC4D8-C2AC-87AD-B5B6-58F89D52D0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/>
              <a:t>Theological Foundations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EAEB4-2C0A-E6BB-C51B-33067DE64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2286001"/>
            <a:ext cx="12560300" cy="4804348"/>
          </a:xfrm>
        </p:spPr>
        <p:txBody>
          <a:bodyPr>
            <a:normAutofit/>
          </a:bodyPr>
          <a:lstStyle/>
          <a:p>
            <a:pPr marL="317500" indent="0" rtl="0">
              <a:lnSpc>
                <a:spcPct val="150000"/>
              </a:lnSpc>
              <a:buNone/>
            </a:pPr>
            <a:r>
              <a:rPr lang="en-US" dirty="0"/>
              <a:t>Any other relevant Biblical passages or principles come to mind?</a:t>
            </a:r>
          </a:p>
        </p:txBody>
      </p:sp>
    </p:spTree>
    <p:extLst>
      <p:ext uri="{BB962C8B-B14F-4D97-AF65-F5344CB8AC3E}">
        <p14:creationId xmlns:p14="http://schemas.microsoft.com/office/powerpoint/2010/main" val="184844273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68686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utura"/>
            <a:ea typeface="Futura"/>
            <a:cs typeface="Futura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utura"/>
            <a:ea typeface="Futura"/>
            <a:cs typeface="Futura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68686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utura"/>
            <a:ea typeface="Futura"/>
            <a:cs typeface="Futura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utura"/>
            <a:ea typeface="Futura"/>
            <a:cs typeface="Futura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DBF5D033932E40B57D7C889367BA30" ma:contentTypeVersion="12" ma:contentTypeDescription="Create a new document." ma:contentTypeScope="" ma:versionID="c4d499052ea005d12351b5b69fb8d81c">
  <xsd:schema xmlns:xsd="http://www.w3.org/2001/XMLSchema" xmlns:xs="http://www.w3.org/2001/XMLSchema" xmlns:p="http://schemas.microsoft.com/office/2006/metadata/properties" xmlns:ns2="c3367088-9eb7-4cc3-9d42-6a66d99f549f" xmlns:ns3="a7220c21-5ca0-4cf7-a32f-d9f9943e3a98" targetNamespace="http://schemas.microsoft.com/office/2006/metadata/properties" ma:root="true" ma:fieldsID="a3e879c0fdc07407bc26dce828770a21" ns2:_="" ns3:_="">
    <xsd:import namespace="c3367088-9eb7-4cc3-9d42-6a66d99f549f"/>
    <xsd:import namespace="a7220c21-5ca0-4cf7-a32f-d9f9943e3a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67088-9eb7-4cc3-9d42-6a66d99f54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20c21-5ca0-4cf7-a32f-d9f9943e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3D03F8-0B5F-46EA-9E60-2BFE4AD432C0}"/>
</file>

<file path=customXml/itemProps2.xml><?xml version="1.0" encoding="utf-8"?>
<ds:datastoreItem xmlns:ds="http://schemas.openxmlformats.org/officeDocument/2006/customXml" ds:itemID="{4E2CB9C8-8F85-4419-86C0-D91736BAA0A6}"/>
</file>

<file path=customXml/itemProps3.xml><?xml version="1.0" encoding="utf-8"?>
<ds:datastoreItem xmlns:ds="http://schemas.openxmlformats.org/officeDocument/2006/customXml" ds:itemID="{A7D3A1B5-40DB-4404-B89C-831945B26BD2}"/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1804</Words>
  <Application>Microsoft Macintosh PowerPoint</Application>
  <PresentationFormat>Custom</PresentationFormat>
  <Paragraphs>231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Futura</vt:lpstr>
      <vt:lpstr>Futura Bold</vt:lpstr>
      <vt:lpstr>Futura Condensed</vt:lpstr>
      <vt:lpstr>Gill Sans</vt:lpstr>
      <vt:lpstr>Lucida Grande</vt:lpstr>
      <vt:lpstr>Palatino</vt:lpstr>
      <vt:lpstr>White</vt:lpstr>
      <vt:lpstr>Purpose, Values &amp; Vision</vt:lpstr>
      <vt:lpstr>Introductory Exercise</vt:lpstr>
      <vt:lpstr>PowerPoint Presentation</vt:lpstr>
      <vt:lpstr>PowerPoint Presentation</vt:lpstr>
      <vt:lpstr>PowerPoint Presentation</vt:lpstr>
      <vt:lpstr>Is Visioning just a trendy corporate idea?</vt:lpstr>
      <vt:lpstr>Theological Foundations</vt:lpstr>
      <vt:lpstr>Theological Foundations</vt:lpstr>
      <vt:lpstr>Theological Foundations</vt:lpstr>
      <vt:lpstr>Purpose, Values &amp; Vision</vt:lpstr>
      <vt:lpstr>Purpose, Values &amp; Vision</vt:lpstr>
      <vt:lpstr>Purpose, Values &amp; Vision</vt:lpstr>
      <vt:lpstr>Purpose, Values &amp; Vision</vt:lpstr>
      <vt:lpstr>Purpose, Values &amp; Vision</vt:lpstr>
      <vt:lpstr>Purpose, Values &amp; Vision</vt:lpstr>
      <vt:lpstr>Purpose, Values &amp; Vision</vt:lpstr>
      <vt:lpstr>Purpose, Values &amp; Vision</vt:lpstr>
      <vt:lpstr>The importance of Purpose, Values &amp; Vision</vt:lpstr>
      <vt:lpstr>Checking our PURPOSE Statement Remember: Purpose is why we exist</vt:lpstr>
      <vt:lpstr>“A good mission (purpose) must be broad, comprehensive and overarching. It is the primary goal, mandate or charge that is over all other goals.” </vt:lpstr>
      <vt:lpstr>Checking our VALUES Statement Remember: Values describe the way we operate</vt:lpstr>
      <vt:lpstr>“The constant, passionate, biblical core beliefs that drive the ministry.”</vt:lpstr>
      <vt:lpstr>Checking our VISION Statement Remember: Vision is our next destination - a word picture of what we think the future might look like (under God)</vt:lpstr>
      <vt:lpstr>“A vision is a target that beckons.” </vt:lpstr>
      <vt:lpstr>Visioning Process</vt:lpstr>
      <vt:lpstr>PowerPoint Presentation</vt:lpstr>
      <vt:lpstr>PowerPoint Presentation</vt:lpstr>
      <vt:lpstr>Uncovering Vision</vt:lpstr>
      <vt:lpstr>Surfacing Vision - reflections</vt:lpstr>
      <vt:lpstr>Surfacing Vision - reflections</vt:lpstr>
      <vt:lpstr>Surfacing Vision - reflections</vt:lpstr>
      <vt:lpstr>Surfacing Vision - reflections</vt:lpstr>
      <vt:lpstr>Surfacing Vision - reflections</vt:lpstr>
      <vt:lpstr>Establishing Purpose</vt:lpstr>
      <vt:lpstr>Purpose Reflection</vt:lpstr>
      <vt:lpstr>Refining a Purpose Statement</vt:lpstr>
      <vt:lpstr>PowerPoint Presentation</vt:lpstr>
      <vt:lpstr>Uncovering Values</vt:lpstr>
      <vt:lpstr>PowerPoint Presentation</vt:lpstr>
      <vt:lpstr>Values</vt:lpstr>
      <vt:lpstr>PowerPoint Presentation</vt:lpstr>
      <vt:lpstr>The Importance of Core Values Why are an organization’s core values important?</vt:lpstr>
      <vt:lpstr>The Importance of Core Values Why are an organization’s core values important?</vt:lpstr>
      <vt:lpstr>Defining Core Values</vt:lpstr>
      <vt:lpstr>Five Kinds of Values</vt:lpstr>
      <vt:lpstr>Three Distinctive Features</vt:lpstr>
      <vt:lpstr>Discovering a Church’s Values</vt:lpstr>
      <vt:lpstr>Negative Values</vt:lpstr>
      <vt:lpstr>PowerPoint Presentation</vt:lpstr>
      <vt:lpstr>Surfacing Vision</vt:lpstr>
      <vt:lpstr>The importance of Purpose, Values &amp; Vision</vt:lpstr>
      <vt:lpstr>Checking our Vision Statement Remember: Vision is our next destination - a word picture of what we think the future might look like (under God)</vt:lpstr>
      <vt:lpstr>Why is Vision Important?</vt:lpstr>
      <vt:lpstr>Surfacing Vision - tools</vt:lpstr>
      <vt:lpstr>Strategic Planning</vt:lpstr>
      <vt:lpstr>A good Strategic Plan is important because without it:</vt:lpstr>
      <vt:lpstr>A good Strategic Plan includes:</vt:lpstr>
      <vt:lpstr>A good Strategic Plan is S.M.A.R.T.</vt:lpstr>
      <vt:lpstr>Strategic Planning</vt:lpstr>
      <vt:lpstr>Purpose, Values &amp; 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Purpose, Values &amp; Vision</dc:title>
  <cp:lastModifiedBy>Stephen Hales</cp:lastModifiedBy>
  <cp:revision>25</cp:revision>
  <dcterms:modified xsi:type="dcterms:W3CDTF">2022-08-22T05:30:11Z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0x01010089DBF5D033932E40B57D7C889367BA30</vt:lpwstr>
  </property>
</Properties>
</file>