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Bebas Neue Bold" panose="020B0604020202020204" charset="0"/>
      <p:regular r:id="rId15"/>
    </p:embeddedFont>
    <p:embeddedFont>
      <p:font typeface="Kollektif Bold" panose="020B0604020202020204" charset="0"/>
      <p:regular r:id="rId16"/>
    </p:embeddedFont>
    <p:embeddedFont>
      <p:font typeface="Nourd Light" panose="020B0604020202020204" charset="0"/>
      <p:regular r:id="rId17"/>
    </p:embeddedFont>
    <p:embeddedFont>
      <p:font typeface="Nourd Light Bold" panose="020B0604020202020204" charset="0"/>
      <p:regular r:id="rId18"/>
    </p:embeddedFont>
    <p:embeddedFont>
      <p:font typeface="Squada On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77" y="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0" y="9467808"/>
            <a:ext cx="18288000" cy="819192"/>
          </a:xfrm>
          <a:custGeom>
            <a:avLst/>
            <a:gdLst/>
            <a:ahLst/>
            <a:cxnLst/>
            <a:rect l="l" t="t" r="r" b="b"/>
            <a:pathLst>
              <a:path w="18288000" h="819192">
                <a:moveTo>
                  <a:pt x="0" y="0"/>
                </a:moveTo>
                <a:lnTo>
                  <a:pt x="18288000" y="0"/>
                </a:lnTo>
                <a:lnTo>
                  <a:pt x="18288000" y="819192"/>
                </a:lnTo>
                <a:lnTo>
                  <a:pt x="0" y="819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38301" b="-1744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3131349" y="8121861"/>
            <a:ext cx="4948525" cy="1345946"/>
          </a:xfrm>
          <a:custGeom>
            <a:avLst/>
            <a:gdLst/>
            <a:ahLst/>
            <a:cxnLst/>
            <a:rect l="l" t="t" r="r" b="b"/>
            <a:pathLst>
              <a:path w="4948525" h="1345946">
                <a:moveTo>
                  <a:pt x="0" y="0"/>
                </a:moveTo>
                <a:lnTo>
                  <a:pt x="4948525" y="0"/>
                </a:lnTo>
                <a:lnTo>
                  <a:pt x="4948525" y="1345947"/>
                </a:lnTo>
                <a:lnTo>
                  <a:pt x="0" y="1345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9364" t="-635723" r="-10199" b="-2857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6022641" y="4335776"/>
            <a:ext cx="10757108" cy="144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759"/>
              </a:lnSpc>
            </a:pPr>
            <a:r>
              <a:rPr lang="en-US" sz="8399">
                <a:solidFill>
                  <a:srgbClr val="509299"/>
                </a:solidFill>
                <a:latin typeface="Nourd Light"/>
              </a:rPr>
              <a:t>CONNECTIONS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768" y="324124"/>
            <a:ext cx="2514237" cy="251423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6C0"/>
            </a:solidFill>
            <a:ln w="38100" cap="sq">
              <a:solidFill>
                <a:srgbClr val="C60070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768" y="7197688"/>
            <a:ext cx="2514237" cy="25142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C3D3"/>
            </a:solidFill>
            <a:ln w="38100" cap="sq">
              <a:solidFill>
                <a:srgbClr val="FDB812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57506" y="324124"/>
            <a:ext cx="2514237" cy="25142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0070"/>
            </a:solidFill>
            <a:ln w="38100" cap="sq">
              <a:solidFill>
                <a:srgbClr val="45C3D3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57506" y="7197688"/>
            <a:ext cx="2514237" cy="25142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812"/>
            </a:solidFill>
            <a:ln w="38100" cap="sq">
              <a:solidFill>
                <a:srgbClr val="0076C0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075954" y="7197688"/>
            <a:ext cx="3773714" cy="2514237"/>
          </a:xfrm>
          <a:custGeom>
            <a:avLst/>
            <a:gdLst/>
            <a:ahLst/>
            <a:cxnLst/>
            <a:rect l="l" t="t" r="r" b="b"/>
            <a:pathLst>
              <a:path w="3773714" h="2514237">
                <a:moveTo>
                  <a:pt x="0" y="0"/>
                </a:moveTo>
                <a:lnTo>
                  <a:pt x="3773714" y="0"/>
                </a:lnTo>
                <a:lnTo>
                  <a:pt x="3773714" y="2514237"/>
                </a:lnTo>
                <a:lnTo>
                  <a:pt x="0" y="2514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Freeform 15"/>
          <p:cNvSpPr/>
          <p:nvPr/>
        </p:nvSpPr>
        <p:spPr>
          <a:xfrm>
            <a:off x="10756975" y="450364"/>
            <a:ext cx="4092693" cy="3190595"/>
          </a:xfrm>
          <a:custGeom>
            <a:avLst/>
            <a:gdLst/>
            <a:ahLst/>
            <a:cxnLst/>
            <a:rect l="l" t="t" r="r" b="b"/>
            <a:pathLst>
              <a:path w="4092693" h="3190595">
                <a:moveTo>
                  <a:pt x="0" y="0"/>
                </a:moveTo>
                <a:lnTo>
                  <a:pt x="4092693" y="0"/>
                </a:lnTo>
                <a:lnTo>
                  <a:pt x="4092693" y="3190596"/>
                </a:lnTo>
                <a:lnTo>
                  <a:pt x="0" y="3190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6" name="Freeform 16"/>
          <p:cNvSpPr/>
          <p:nvPr/>
        </p:nvSpPr>
        <p:spPr>
          <a:xfrm>
            <a:off x="3172352" y="450364"/>
            <a:ext cx="4067961" cy="2671294"/>
          </a:xfrm>
          <a:custGeom>
            <a:avLst/>
            <a:gdLst/>
            <a:ahLst/>
            <a:cxnLst/>
            <a:rect l="l" t="t" r="r" b="b"/>
            <a:pathLst>
              <a:path w="4067961" h="2671294">
                <a:moveTo>
                  <a:pt x="0" y="0"/>
                </a:moveTo>
                <a:lnTo>
                  <a:pt x="4067961" y="0"/>
                </a:lnTo>
                <a:lnTo>
                  <a:pt x="4067961" y="2671295"/>
                </a:lnTo>
                <a:lnTo>
                  <a:pt x="0" y="2671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7"/>
          <p:cNvSpPr/>
          <p:nvPr/>
        </p:nvSpPr>
        <p:spPr>
          <a:xfrm>
            <a:off x="3172352" y="7310369"/>
            <a:ext cx="3435460" cy="2288875"/>
          </a:xfrm>
          <a:custGeom>
            <a:avLst/>
            <a:gdLst/>
            <a:ahLst/>
            <a:cxnLst/>
            <a:rect l="l" t="t" r="r" b="b"/>
            <a:pathLst>
              <a:path w="3435460" h="2288875">
                <a:moveTo>
                  <a:pt x="0" y="0"/>
                </a:moveTo>
                <a:lnTo>
                  <a:pt x="3435460" y="0"/>
                </a:lnTo>
                <a:lnTo>
                  <a:pt x="3435460" y="2288875"/>
                </a:lnTo>
                <a:lnTo>
                  <a:pt x="0" y="22888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8"/>
          <p:cNvSpPr txBox="1"/>
          <p:nvPr/>
        </p:nvSpPr>
        <p:spPr>
          <a:xfrm>
            <a:off x="5181600" y="4252828"/>
            <a:ext cx="7306028" cy="2199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Bebas Neue Bold"/>
              </a:rPr>
              <a:t>CHoose</a:t>
            </a:r>
            <a:r>
              <a:rPr lang="en-US" sz="6999" dirty="0">
                <a:solidFill>
                  <a:srgbClr val="000000"/>
                </a:solidFill>
                <a:latin typeface="Bebas Neue Bold"/>
              </a:rPr>
              <a:t> your corner</a:t>
            </a:r>
          </a:p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Bebas Neue Bold"/>
              </a:rPr>
              <a:t>Generation you minister with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07979" y="7917414"/>
            <a:ext cx="2802959" cy="179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Squada One"/>
              </a:rPr>
              <a:t>ALL the GENS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22144" y="8188907"/>
            <a:ext cx="2802959" cy="88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Squada One"/>
              </a:rPr>
              <a:t>GEN Y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01842" y="1466943"/>
            <a:ext cx="2802959" cy="88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Squada One"/>
              </a:rPr>
              <a:t>GEN Z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285506" y="1010675"/>
            <a:ext cx="1841653" cy="775337"/>
            <a:chOff x="0" y="0"/>
            <a:chExt cx="2455537" cy="1033783"/>
          </a:xfrm>
        </p:grpSpPr>
        <p:sp>
          <p:nvSpPr>
            <p:cNvPr id="23" name="Freeform 23"/>
            <p:cNvSpPr/>
            <p:nvPr/>
          </p:nvSpPr>
          <p:spPr>
            <a:xfrm>
              <a:off x="1706517" y="200898"/>
              <a:ext cx="749020" cy="631986"/>
            </a:xfrm>
            <a:custGeom>
              <a:avLst/>
              <a:gdLst/>
              <a:ahLst/>
              <a:cxnLst/>
              <a:rect l="l" t="t" r="r" b="b"/>
              <a:pathLst>
                <a:path w="749020" h="631986">
                  <a:moveTo>
                    <a:pt x="0" y="0"/>
                  </a:moveTo>
                  <a:lnTo>
                    <a:pt x="749020" y="0"/>
                  </a:lnTo>
                  <a:lnTo>
                    <a:pt x="749020" y="631986"/>
                  </a:lnTo>
                  <a:lnTo>
                    <a:pt x="0" y="631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14300"/>
              <a:ext cx="1922699" cy="1148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9"/>
                </a:lnSpc>
              </a:pPr>
              <a:r>
                <a:rPr lang="en-US" sz="5099">
                  <a:solidFill>
                    <a:srgbClr val="000000"/>
                  </a:solidFill>
                  <a:latin typeface="Squada One"/>
                </a:rPr>
                <a:t>GEN 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12218"/>
            <a:ext cx="11426952" cy="4733544"/>
          </a:xfrm>
          <a:custGeom>
            <a:avLst/>
            <a:gdLst/>
            <a:ahLst/>
            <a:cxnLst/>
            <a:rect l="l" t="t" r="r" b="b"/>
            <a:pathLst>
              <a:path w="13457222" h="5921768">
                <a:moveTo>
                  <a:pt x="0" y="0"/>
                </a:moveTo>
                <a:lnTo>
                  <a:pt x="13457222" y="0"/>
                </a:lnTo>
                <a:lnTo>
                  <a:pt x="13457222" y="5921768"/>
                </a:lnTo>
                <a:lnTo>
                  <a:pt x="0" y="5921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782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3944600" y="647700"/>
            <a:ext cx="2383510" cy="2383510"/>
          </a:xfrm>
          <a:custGeom>
            <a:avLst/>
            <a:gdLst/>
            <a:ahLst/>
            <a:cxnLst/>
            <a:rect l="l" t="t" r="r" b="b"/>
            <a:pathLst>
              <a:path w="2383510" h="2383510">
                <a:moveTo>
                  <a:pt x="0" y="0"/>
                </a:moveTo>
                <a:lnTo>
                  <a:pt x="2383510" y="0"/>
                </a:lnTo>
                <a:lnTo>
                  <a:pt x="2383510" y="2383510"/>
                </a:lnTo>
                <a:lnTo>
                  <a:pt x="0" y="23835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2743200" y="1104900"/>
            <a:ext cx="13457222" cy="172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509299"/>
                </a:solidFill>
                <a:latin typeface="Bebas Neue Bold"/>
              </a:rPr>
              <a:t>Pause and Chat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81063" y="4469676"/>
            <a:ext cx="15372123" cy="551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55" lvl="1" indent="-561328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000000"/>
                </a:solidFill>
                <a:latin typeface="Nourd Light"/>
              </a:rPr>
              <a:t>What is one resource/ idea/ experience that has been helpful for this generation / ministry in your church?</a:t>
            </a:r>
          </a:p>
          <a:p>
            <a:pPr marL="1122655" lvl="1" indent="-561328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000000"/>
                </a:solidFill>
                <a:latin typeface="Nourd Light"/>
              </a:rPr>
              <a:t>What is the biggest challenge for you or the team ministering with this generation?</a:t>
            </a:r>
          </a:p>
          <a:p>
            <a:pPr marL="1122655" lvl="1" indent="-561328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000000"/>
                </a:solidFill>
                <a:latin typeface="Nourd Light"/>
              </a:rPr>
              <a:t>Pray for one another</a:t>
            </a:r>
          </a:p>
        </p:txBody>
      </p:sp>
      <p:sp>
        <p:nvSpPr>
          <p:cNvPr id="6" name="TextBox 6"/>
          <p:cNvSpPr txBox="1"/>
          <p:nvPr/>
        </p:nvSpPr>
        <p:spPr>
          <a:xfrm rot="-1252400">
            <a:off x="1526630" y="2890276"/>
            <a:ext cx="4394313" cy="158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8"/>
              </a:lnSpc>
            </a:pPr>
            <a:r>
              <a:rPr lang="en-US" sz="4513">
                <a:solidFill>
                  <a:srgbClr val="C60070"/>
                </a:solidFill>
                <a:latin typeface="Kollektif Bold"/>
              </a:rPr>
              <a:t>IN GROUPS OF 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457222" cy="5921768"/>
          </a:xfrm>
          <a:custGeom>
            <a:avLst/>
            <a:gdLst/>
            <a:ahLst/>
            <a:cxnLst/>
            <a:rect l="l" t="t" r="r" b="b"/>
            <a:pathLst>
              <a:path w="13457222" h="5921768">
                <a:moveTo>
                  <a:pt x="0" y="0"/>
                </a:moveTo>
                <a:lnTo>
                  <a:pt x="13457222" y="0"/>
                </a:lnTo>
                <a:lnTo>
                  <a:pt x="13457222" y="5921768"/>
                </a:lnTo>
                <a:lnTo>
                  <a:pt x="0" y="5921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782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3457222" y="1341923"/>
            <a:ext cx="2383510" cy="2383510"/>
          </a:xfrm>
          <a:custGeom>
            <a:avLst/>
            <a:gdLst/>
            <a:ahLst/>
            <a:cxnLst/>
            <a:rect l="l" t="t" r="r" b="b"/>
            <a:pathLst>
              <a:path w="2383510" h="2383510">
                <a:moveTo>
                  <a:pt x="0" y="0"/>
                </a:moveTo>
                <a:lnTo>
                  <a:pt x="2383510" y="0"/>
                </a:lnTo>
                <a:lnTo>
                  <a:pt x="2383510" y="2383510"/>
                </a:lnTo>
                <a:lnTo>
                  <a:pt x="0" y="23835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3007835" y="1996310"/>
            <a:ext cx="13457222" cy="172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509299"/>
                </a:solidFill>
                <a:latin typeface="Bebas Neue Bold"/>
              </a:rPr>
              <a:t>Pause and Chat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79436" y="5212154"/>
            <a:ext cx="12129128" cy="1276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000000"/>
                </a:solidFill>
                <a:latin typeface="Nourd Light"/>
              </a:rPr>
              <a:t>Spend time praying together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0"/>
            <a:ext cx="10134600" cy="4838700"/>
          </a:xfrm>
          <a:custGeom>
            <a:avLst/>
            <a:gdLst/>
            <a:ahLst/>
            <a:cxnLst/>
            <a:rect l="l" t="t" r="r" b="b"/>
            <a:pathLst>
              <a:path w="13457222" h="5921768">
                <a:moveTo>
                  <a:pt x="0" y="0"/>
                </a:moveTo>
                <a:lnTo>
                  <a:pt x="13457222" y="0"/>
                </a:lnTo>
                <a:lnTo>
                  <a:pt x="13457222" y="5921769"/>
                </a:lnTo>
                <a:lnTo>
                  <a:pt x="0" y="5921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782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/>
          <p:nvPr/>
        </p:nvSpPr>
        <p:spPr>
          <a:xfrm>
            <a:off x="2971800" y="0"/>
            <a:ext cx="13457222" cy="172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509299"/>
                </a:solidFill>
                <a:latin typeface="Bebas Neue Bold"/>
              </a:rPr>
              <a:t>FACILITATOR INSTRCUTIONS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33601" y="1409700"/>
            <a:ext cx="15621000" cy="5221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0" lvl="1" indent="-367025">
              <a:lnSpc>
                <a:spcPts val="407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Nourd Light"/>
              </a:rPr>
              <a:t>Put a </a:t>
            </a:r>
            <a:r>
              <a:rPr lang="en-US" sz="3399" dirty="0" err="1">
                <a:solidFill>
                  <a:srgbClr val="000000"/>
                </a:solidFill>
                <a:latin typeface="Nourd Light"/>
              </a:rPr>
              <a:t>coloured</a:t>
            </a:r>
            <a:r>
              <a:rPr lang="en-US" sz="3399" dirty="0">
                <a:solidFill>
                  <a:srgbClr val="000000"/>
                </a:solidFill>
                <a:latin typeface="Nourd Light"/>
              </a:rPr>
              <a:t> circle in each of the 4 corners of the room</a:t>
            </a:r>
          </a:p>
          <a:p>
            <a:pPr marL="734050" lvl="1" indent="-367025">
              <a:lnSpc>
                <a:spcPts val="407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Nourd Light"/>
              </a:rPr>
              <a:t>Allow 20 minutes for the activity</a:t>
            </a:r>
          </a:p>
          <a:p>
            <a:pPr marL="734050" lvl="1" indent="-367025">
              <a:lnSpc>
                <a:spcPts val="407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Nourd Light"/>
              </a:rPr>
              <a:t>Explain purpose of activity to connect with others and share ideas</a:t>
            </a:r>
          </a:p>
          <a:p>
            <a:pPr marL="734050" lvl="1" indent="-367025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Nourd Light"/>
              </a:rPr>
              <a:t>Ask people to move to the corner that most closely describes them (try to avoid people choosing the middle except on the social media option</a:t>
            </a:r>
          </a:p>
          <a:p>
            <a:pPr marL="734050" lvl="1" indent="-367025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Nourd Light"/>
              </a:rPr>
              <a:t>After they move to the corner have them find 2 other people who are NOT part of their church or their ministry team and answer the question on the next screen</a:t>
            </a:r>
          </a:p>
          <a:p>
            <a:pPr marL="734050" lvl="1" indent="-367025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Nourd Light"/>
              </a:rPr>
              <a:t>Allow 2-3 minutes for each question</a:t>
            </a:r>
          </a:p>
          <a:p>
            <a:pPr marL="734050" lvl="1" indent="-367025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Nourd Light"/>
              </a:rPr>
              <a:t>Allow longer for the final question and prayer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6896100"/>
            <a:ext cx="6499384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trike="noStrike" dirty="0">
                <a:solidFill>
                  <a:srgbClr val="000000"/>
                </a:solidFill>
                <a:latin typeface="Nourd Light Bold"/>
              </a:rPr>
              <a:t>1.Fast food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trike="noStrike" dirty="0">
                <a:solidFill>
                  <a:srgbClr val="000000"/>
                </a:solidFill>
                <a:latin typeface="Nourd Light"/>
              </a:rPr>
              <a:t>What food is served in the program/ministry?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u="none" strike="noStrike" dirty="0">
              <a:solidFill>
                <a:srgbClr val="000000"/>
              </a:solidFill>
              <a:latin typeface="Nourd Light"/>
            </a:endParaRP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trike="noStrike" dirty="0">
                <a:solidFill>
                  <a:srgbClr val="000000"/>
                </a:solidFill>
                <a:latin typeface="Nourd Light Bold"/>
              </a:rPr>
              <a:t>2. Social media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trike="noStrike" dirty="0">
                <a:solidFill>
                  <a:srgbClr val="000000"/>
                </a:solidFill>
                <a:latin typeface="Nourd Light"/>
              </a:rPr>
              <a:t>How does your team communicate?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u="none" strike="noStrike" dirty="0">
              <a:solidFill>
                <a:srgbClr val="000000"/>
              </a:solidFill>
              <a:latin typeface="Nourd Light"/>
            </a:endParaRP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u="none" strike="noStrike" dirty="0">
              <a:solidFill>
                <a:srgbClr val="000000"/>
              </a:solidFill>
              <a:latin typeface="Nourd Light"/>
            </a:endParaRP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u="none" strike="noStrike" dirty="0">
              <a:solidFill>
                <a:srgbClr val="000000"/>
              </a:solidFill>
              <a:latin typeface="Nourd Light"/>
            </a:endParaRP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u="none" strike="noStrike" dirty="0">
              <a:solidFill>
                <a:srgbClr val="000000"/>
              </a:solidFill>
              <a:latin typeface="Nourd Light"/>
            </a:endParaRP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u="none" strike="noStrike" dirty="0">
              <a:solidFill>
                <a:srgbClr val="000000"/>
              </a:solidFill>
              <a:latin typeface="Nourd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91400" y="6743700"/>
            <a:ext cx="9378672" cy="3677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Nourd Light Bold"/>
              </a:rPr>
              <a:t>3.Prayer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Nourd Light"/>
              </a:rPr>
              <a:t>How has your team encouraged prayer for the teens/ children/families?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Nourd Light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Nourd Light Bold"/>
              </a:rPr>
              <a:t>4.Generation you minister with -</a:t>
            </a:r>
            <a:r>
              <a:rPr lang="en-US" sz="2100" dirty="0" err="1">
                <a:solidFill>
                  <a:srgbClr val="000000"/>
                </a:solidFill>
                <a:latin typeface="Nourd Light Bold"/>
              </a:rPr>
              <a:t>eg</a:t>
            </a:r>
            <a:r>
              <a:rPr lang="en-US" sz="2100" dirty="0">
                <a:solidFill>
                  <a:srgbClr val="000000"/>
                </a:solidFill>
                <a:latin typeface="Nourd Light Bold"/>
              </a:rPr>
              <a:t> kids ministry = gen alpha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What is one resource/ idea/ experience that has been helpful for this generation / ministry in your church?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What is the biggest challenge for you or the team ministering with this generation?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Pray for one another</a:t>
            </a:r>
            <a:endParaRPr lang="en-US" sz="2400" dirty="0"/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Nourd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691213" y="5124450"/>
            <a:ext cx="1335231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3" name="AutoShape 3"/>
          <p:cNvSpPr/>
          <p:nvPr/>
        </p:nvSpPr>
        <p:spPr>
          <a:xfrm flipH="1">
            <a:off x="9144000" y="1832193"/>
            <a:ext cx="19050" cy="74261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2691213" y="856429"/>
            <a:ext cx="3418338" cy="341833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6C0"/>
            </a:solidFill>
            <a:ln w="38100" cap="sq">
              <a:solidFill>
                <a:srgbClr val="C60070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691213" y="6010275"/>
            <a:ext cx="3418338" cy="341833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C3D3"/>
            </a:solidFill>
            <a:ln w="38100" cap="sq">
              <a:solidFill>
                <a:srgbClr val="FDB812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309525" y="856429"/>
            <a:ext cx="3418338" cy="341833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0070"/>
            </a:solidFill>
            <a:ln w="38100" cap="sq">
              <a:solidFill>
                <a:srgbClr val="45C3D3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309525" y="6010275"/>
            <a:ext cx="3418338" cy="341833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812"/>
            </a:solidFill>
            <a:ln w="38100" cap="sq">
              <a:solidFill>
                <a:srgbClr val="0076C0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486400" y="197678"/>
            <a:ext cx="6749778" cy="1094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Bebas Neue Bold"/>
              </a:rPr>
              <a:t>CHoose</a:t>
            </a:r>
            <a:r>
              <a:rPr lang="en-US" sz="6999" dirty="0">
                <a:solidFill>
                  <a:srgbClr val="000000"/>
                </a:solidFill>
                <a:latin typeface="Bebas Neue Bold"/>
              </a:rPr>
              <a:t> your corner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768" y="324124"/>
            <a:ext cx="2514237" cy="251423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6C0"/>
            </a:solidFill>
            <a:ln w="38100" cap="sq">
              <a:solidFill>
                <a:srgbClr val="C60070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768" y="7197688"/>
            <a:ext cx="2514237" cy="25142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C3D3"/>
            </a:solidFill>
            <a:ln w="38100" cap="sq">
              <a:solidFill>
                <a:srgbClr val="FDB812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57506" y="324124"/>
            <a:ext cx="2514237" cy="25142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0070"/>
            </a:solidFill>
            <a:ln w="38100" cap="sq">
              <a:solidFill>
                <a:srgbClr val="45C3D3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521411" y="5931812"/>
            <a:ext cx="4171927" cy="3926520"/>
          </a:xfrm>
          <a:custGeom>
            <a:avLst/>
            <a:gdLst/>
            <a:ahLst/>
            <a:cxnLst/>
            <a:rect l="l" t="t" r="r" b="b"/>
            <a:pathLst>
              <a:path w="4171927" h="3926520">
                <a:moveTo>
                  <a:pt x="0" y="0"/>
                </a:moveTo>
                <a:lnTo>
                  <a:pt x="4171927" y="0"/>
                </a:lnTo>
                <a:lnTo>
                  <a:pt x="4171927" y="3926520"/>
                </a:lnTo>
                <a:lnTo>
                  <a:pt x="0" y="3926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2" name="Group 12"/>
          <p:cNvGrpSpPr/>
          <p:nvPr/>
        </p:nvGrpSpPr>
        <p:grpSpPr>
          <a:xfrm>
            <a:off x="15257506" y="7197688"/>
            <a:ext cx="2514237" cy="251423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812"/>
            </a:solidFill>
            <a:ln w="38100" cap="sq">
              <a:solidFill>
                <a:srgbClr val="0076C0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3257238" y="324124"/>
            <a:ext cx="3568906" cy="3349588"/>
          </a:xfrm>
          <a:custGeom>
            <a:avLst/>
            <a:gdLst/>
            <a:ahLst/>
            <a:cxnLst/>
            <a:rect l="l" t="t" r="r" b="b"/>
            <a:pathLst>
              <a:path w="3568906" h="3349588">
                <a:moveTo>
                  <a:pt x="0" y="0"/>
                </a:moveTo>
                <a:lnTo>
                  <a:pt x="3568906" y="0"/>
                </a:lnTo>
                <a:lnTo>
                  <a:pt x="3568906" y="3349588"/>
                </a:lnTo>
                <a:lnTo>
                  <a:pt x="0" y="3349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6" name="Freeform 16"/>
          <p:cNvSpPr/>
          <p:nvPr/>
        </p:nvSpPr>
        <p:spPr>
          <a:xfrm>
            <a:off x="3377526" y="6612574"/>
            <a:ext cx="3448618" cy="3245758"/>
          </a:xfrm>
          <a:custGeom>
            <a:avLst/>
            <a:gdLst/>
            <a:ahLst/>
            <a:cxnLst/>
            <a:rect l="l" t="t" r="r" b="b"/>
            <a:pathLst>
              <a:path w="3448618" h="3245758">
                <a:moveTo>
                  <a:pt x="0" y="0"/>
                </a:moveTo>
                <a:lnTo>
                  <a:pt x="3448618" y="0"/>
                </a:lnTo>
                <a:lnTo>
                  <a:pt x="3448618" y="3245758"/>
                </a:lnTo>
                <a:lnTo>
                  <a:pt x="0" y="3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7"/>
          <p:cNvSpPr/>
          <p:nvPr/>
        </p:nvSpPr>
        <p:spPr>
          <a:xfrm>
            <a:off x="11194357" y="35658"/>
            <a:ext cx="4171927" cy="3926520"/>
          </a:xfrm>
          <a:custGeom>
            <a:avLst/>
            <a:gdLst/>
            <a:ahLst/>
            <a:cxnLst/>
            <a:rect l="l" t="t" r="r" b="b"/>
            <a:pathLst>
              <a:path w="4171927" h="3926520">
                <a:moveTo>
                  <a:pt x="0" y="0"/>
                </a:moveTo>
                <a:lnTo>
                  <a:pt x="4171927" y="0"/>
                </a:lnTo>
                <a:lnTo>
                  <a:pt x="4171927" y="3926520"/>
                </a:lnTo>
                <a:lnTo>
                  <a:pt x="0" y="39265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8"/>
          <p:cNvSpPr txBox="1"/>
          <p:nvPr/>
        </p:nvSpPr>
        <p:spPr>
          <a:xfrm>
            <a:off x="5669908" y="3899213"/>
            <a:ext cx="6680686" cy="2199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Bebas Neue Bold"/>
              </a:rPr>
              <a:t>CHoose</a:t>
            </a:r>
            <a:r>
              <a:rPr lang="en-US" sz="6999" dirty="0">
                <a:solidFill>
                  <a:srgbClr val="000000"/>
                </a:solidFill>
                <a:latin typeface="Bebas Neue Bold"/>
              </a:rPr>
              <a:t> your corner</a:t>
            </a:r>
          </a:p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000000"/>
                </a:solidFill>
                <a:latin typeface="Bebas Neue Bold"/>
              </a:rPr>
              <a:t>Favourite</a:t>
            </a:r>
            <a:r>
              <a:rPr lang="en-US" sz="5499" dirty="0">
                <a:solidFill>
                  <a:srgbClr val="000000"/>
                </a:solidFill>
                <a:latin typeface="Bebas Neue Bold"/>
              </a:rPr>
              <a:t> Fast FOOD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457222" cy="5921768"/>
          </a:xfrm>
          <a:custGeom>
            <a:avLst/>
            <a:gdLst/>
            <a:ahLst/>
            <a:cxnLst/>
            <a:rect l="l" t="t" r="r" b="b"/>
            <a:pathLst>
              <a:path w="13457222" h="5921768">
                <a:moveTo>
                  <a:pt x="0" y="0"/>
                </a:moveTo>
                <a:lnTo>
                  <a:pt x="13457222" y="0"/>
                </a:lnTo>
                <a:lnTo>
                  <a:pt x="13457222" y="5921768"/>
                </a:lnTo>
                <a:lnTo>
                  <a:pt x="0" y="5921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782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3457222" y="1341923"/>
            <a:ext cx="2383510" cy="2383510"/>
          </a:xfrm>
          <a:custGeom>
            <a:avLst/>
            <a:gdLst/>
            <a:ahLst/>
            <a:cxnLst/>
            <a:rect l="l" t="t" r="r" b="b"/>
            <a:pathLst>
              <a:path w="2383510" h="2383510">
                <a:moveTo>
                  <a:pt x="0" y="0"/>
                </a:moveTo>
                <a:lnTo>
                  <a:pt x="2383510" y="0"/>
                </a:lnTo>
                <a:lnTo>
                  <a:pt x="2383510" y="2383510"/>
                </a:lnTo>
                <a:lnTo>
                  <a:pt x="0" y="23835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3007835" y="1996310"/>
            <a:ext cx="13457222" cy="172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509299"/>
                </a:solidFill>
                <a:latin typeface="Bebas Neue Bold"/>
              </a:rPr>
              <a:t>Pause and Chat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86167" y="4550166"/>
            <a:ext cx="11300559" cy="260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  <a:spcBef>
                <a:spcPct val="0"/>
              </a:spcBef>
            </a:pPr>
            <a:r>
              <a:rPr lang="en-US" sz="7499" dirty="0">
                <a:solidFill>
                  <a:srgbClr val="000000"/>
                </a:solidFill>
                <a:latin typeface="Nourd Light"/>
              </a:rPr>
              <a:t>What food do you serve in your ministry program?</a:t>
            </a:r>
          </a:p>
        </p:txBody>
      </p:sp>
      <p:sp>
        <p:nvSpPr>
          <p:cNvPr id="6" name="TextBox 6"/>
          <p:cNvSpPr txBox="1"/>
          <p:nvPr/>
        </p:nvSpPr>
        <p:spPr>
          <a:xfrm rot="-1252400">
            <a:off x="1348439" y="3971632"/>
            <a:ext cx="4394313" cy="158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8"/>
              </a:lnSpc>
            </a:pPr>
            <a:r>
              <a:rPr lang="en-US" sz="4513" dirty="0">
                <a:solidFill>
                  <a:srgbClr val="C60070"/>
                </a:solidFill>
                <a:latin typeface="Kollektif Bold"/>
              </a:rPr>
              <a:t>IN GROUPS OF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768" y="1581243"/>
            <a:ext cx="17585711" cy="6240863"/>
            <a:chOff x="0" y="0"/>
            <a:chExt cx="23447615" cy="8321151"/>
          </a:xfrm>
        </p:grpSpPr>
        <p:sp>
          <p:nvSpPr>
            <p:cNvPr id="3" name="Freeform 3"/>
            <p:cNvSpPr/>
            <p:nvPr/>
          </p:nvSpPr>
          <p:spPr>
            <a:xfrm rot="-10800000">
              <a:off x="11765366" y="0"/>
              <a:ext cx="11682249" cy="8321151"/>
            </a:xfrm>
            <a:custGeom>
              <a:avLst/>
              <a:gdLst/>
              <a:ahLst/>
              <a:cxnLst/>
              <a:rect l="l" t="t" r="r" b="b"/>
              <a:pathLst>
                <a:path w="11682249" h="8321151">
                  <a:moveTo>
                    <a:pt x="0" y="0"/>
                  </a:moveTo>
                  <a:lnTo>
                    <a:pt x="11682249" y="0"/>
                  </a:lnTo>
                  <a:lnTo>
                    <a:pt x="11682249" y="8321151"/>
                  </a:lnTo>
                  <a:lnTo>
                    <a:pt x="0" y="8321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750"/>
              </a:blip>
              <a:stretch>
                <a:fillRect l="-70335" r="-316417" b="-284391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Freeform 4"/>
            <p:cNvSpPr/>
            <p:nvPr/>
          </p:nvSpPr>
          <p:spPr>
            <a:xfrm rot="-10800000">
              <a:off x="0" y="118408"/>
              <a:ext cx="11516014" cy="8202743"/>
            </a:xfrm>
            <a:custGeom>
              <a:avLst/>
              <a:gdLst/>
              <a:ahLst/>
              <a:cxnLst/>
              <a:rect l="l" t="t" r="r" b="b"/>
              <a:pathLst>
                <a:path w="11516014" h="8202743">
                  <a:moveTo>
                    <a:pt x="0" y="0"/>
                  </a:moveTo>
                  <a:lnTo>
                    <a:pt x="11516014" y="0"/>
                  </a:lnTo>
                  <a:lnTo>
                    <a:pt x="11516014" y="8202743"/>
                  </a:lnTo>
                  <a:lnTo>
                    <a:pt x="0" y="8202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750"/>
              </a:blip>
              <a:stretch>
                <a:fillRect l="-70335" r="-316417" b="-284391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5" name="Freeform 5"/>
          <p:cNvSpPr/>
          <p:nvPr/>
        </p:nvSpPr>
        <p:spPr>
          <a:xfrm>
            <a:off x="11387494" y="6753409"/>
            <a:ext cx="3978790" cy="3402796"/>
          </a:xfrm>
          <a:custGeom>
            <a:avLst/>
            <a:gdLst/>
            <a:ahLst/>
            <a:cxnLst/>
            <a:rect l="l" t="t" r="r" b="b"/>
            <a:pathLst>
              <a:path w="3978790" h="3402796">
                <a:moveTo>
                  <a:pt x="0" y="0"/>
                </a:moveTo>
                <a:lnTo>
                  <a:pt x="3978790" y="0"/>
                </a:lnTo>
                <a:lnTo>
                  <a:pt x="3978790" y="3402796"/>
                </a:lnTo>
                <a:lnTo>
                  <a:pt x="0" y="34027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334768" y="324124"/>
            <a:ext cx="2514237" cy="25142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6C0"/>
            </a:solidFill>
            <a:ln w="38100" cap="sq">
              <a:solidFill>
                <a:srgbClr val="C60070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4768" y="7197688"/>
            <a:ext cx="2514237" cy="251423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C3D3"/>
            </a:solidFill>
            <a:ln w="38100" cap="sq">
              <a:solidFill>
                <a:srgbClr val="FDB812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257506" y="324124"/>
            <a:ext cx="2514237" cy="251423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0070"/>
            </a:solidFill>
            <a:ln w="38100" cap="sq">
              <a:solidFill>
                <a:srgbClr val="45C3D3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257506" y="7197688"/>
            <a:ext cx="2514237" cy="251423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812"/>
            </a:solidFill>
            <a:ln w="38100" cap="sq">
              <a:solidFill>
                <a:srgbClr val="0076C0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3106774" y="6946603"/>
            <a:ext cx="3204933" cy="3016407"/>
          </a:xfrm>
          <a:custGeom>
            <a:avLst/>
            <a:gdLst/>
            <a:ahLst/>
            <a:cxnLst/>
            <a:rect l="l" t="t" r="r" b="b"/>
            <a:pathLst>
              <a:path w="3204933" h="3016407">
                <a:moveTo>
                  <a:pt x="0" y="0"/>
                </a:moveTo>
                <a:lnTo>
                  <a:pt x="3204932" y="0"/>
                </a:lnTo>
                <a:lnTo>
                  <a:pt x="3204932" y="3016407"/>
                </a:lnTo>
                <a:lnTo>
                  <a:pt x="0" y="30164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9" name="Freeform 19"/>
          <p:cNvSpPr/>
          <p:nvPr/>
        </p:nvSpPr>
        <p:spPr>
          <a:xfrm rot="139185">
            <a:off x="11441467" y="453308"/>
            <a:ext cx="3606565" cy="2739871"/>
          </a:xfrm>
          <a:custGeom>
            <a:avLst/>
            <a:gdLst/>
            <a:ahLst/>
            <a:cxnLst/>
            <a:rect l="l" t="t" r="r" b="b"/>
            <a:pathLst>
              <a:path w="3606565" h="2739871">
                <a:moveTo>
                  <a:pt x="0" y="0"/>
                </a:moveTo>
                <a:lnTo>
                  <a:pt x="3606565" y="0"/>
                </a:lnTo>
                <a:lnTo>
                  <a:pt x="3606565" y="2739871"/>
                </a:lnTo>
                <a:lnTo>
                  <a:pt x="0" y="27398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0" name="Freeform 20"/>
          <p:cNvSpPr/>
          <p:nvPr/>
        </p:nvSpPr>
        <p:spPr>
          <a:xfrm>
            <a:off x="2887038" y="0"/>
            <a:ext cx="3424668" cy="3646488"/>
          </a:xfrm>
          <a:custGeom>
            <a:avLst/>
            <a:gdLst/>
            <a:ahLst/>
            <a:cxnLst/>
            <a:rect l="l" t="t" r="r" b="b"/>
            <a:pathLst>
              <a:path w="3424668" h="3646488">
                <a:moveTo>
                  <a:pt x="0" y="0"/>
                </a:moveTo>
                <a:lnTo>
                  <a:pt x="3424668" y="0"/>
                </a:lnTo>
                <a:lnTo>
                  <a:pt x="3424668" y="3646488"/>
                </a:lnTo>
                <a:lnTo>
                  <a:pt x="0" y="36464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3439" t="-4626" r="-39234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1" name="TextBox 21"/>
          <p:cNvSpPr txBox="1"/>
          <p:nvPr/>
        </p:nvSpPr>
        <p:spPr>
          <a:xfrm>
            <a:off x="3752850" y="4007801"/>
            <a:ext cx="10782300" cy="2138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Bebas Neue Bold"/>
              </a:rPr>
              <a:t>CHoose your corner</a:t>
            </a:r>
          </a:p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Bebas Neue Bold"/>
              </a:rPr>
              <a:t>social media platform you spend the most time 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597652" cy="5448300"/>
          </a:xfrm>
          <a:custGeom>
            <a:avLst/>
            <a:gdLst/>
            <a:ahLst/>
            <a:cxnLst/>
            <a:rect l="l" t="t" r="r" b="b"/>
            <a:pathLst>
              <a:path w="13457222" h="5921768">
                <a:moveTo>
                  <a:pt x="0" y="0"/>
                </a:moveTo>
                <a:lnTo>
                  <a:pt x="13457222" y="0"/>
                </a:lnTo>
                <a:lnTo>
                  <a:pt x="13457222" y="5921768"/>
                </a:lnTo>
                <a:lnTo>
                  <a:pt x="0" y="5921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782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3457222" y="1341923"/>
            <a:ext cx="2383510" cy="2383510"/>
          </a:xfrm>
          <a:custGeom>
            <a:avLst/>
            <a:gdLst/>
            <a:ahLst/>
            <a:cxnLst/>
            <a:rect l="l" t="t" r="r" b="b"/>
            <a:pathLst>
              <a:path w="2383510" h="2383510">
                <a:moveTo>
                  <a:pt x="0" y="0"/>
                </a:moveTo>
                <a:lnTo>
                  <a:pt x="2383510" y="0"/>
                </a:lnTo>
                <a:lnTo>
                  <a:pt x="2383510" y="2383510"/>
                </a:lnTo>
                <a:lnTo>
                  <a:pt x="0" y="23835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2477748" y="1294340"/>
            <a:ext cx="13457222" cy="172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509299"/>
                </a:solidFill>
                <a:latin typeface="Bebas Neue Bold"/>
              </a:rPr>
              <a:t>Pause and Chat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32184" y="4550166"/>
            <a:ext cx="12597652" cy="260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000000"/>
                </a:solidFill>
                <a:latin typeface="Nourd Light"/>
              </a:rPr>
              <a:t>How does your ministry team communicate?</a:t>
            </a:r>
          </a:p>
        </p:txBody>
      </p:sp>
      <p:sp>
        <p:nvSpPr>
          <p:cNvPr id="6" name="TextBox 6"/>
          <p:cNvSpPr txBox="1"/>
          <p:nvPr/>
        </p:nvSpPr>
        <p:spPr>
          <a:xfrm rot="-1252400">
            <a:off x="1051825" y="3759762"/>
            <a:ext cx="4394313" cy="158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8"/>
              </a:lnSpc>
            </a:pPr>
            <a:r>
              <a:rPr lang="en-US" sz="4513" dirty="0">
                <a:solidFill>
                  <a:srgbClr val="C60070"/>
                </a:solidFill>
                <a:latin typeface="Kollektif Bold"/>
              </a:rPr>
              <a:t>IN GROUPS OF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768" y="324124"/>
            <a:ext cx="2514237" cy="251423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6C0"/>
            </a:solidFill>
            <a:ln w="38100" cap="sq">
              <a:solidFill>
                <a:srgbClr val="C60070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768" y="7197688"/>
            <a:ext cx="2514237" cy="25142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C3D3"/>
            </a:solidFill>
            <a:ln w="38100" cap="sq">
              <a:solidFill>
                <a:srgbClr val="FDB812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57506" y="324124"/>
            <a:ext cx="2514237" cy="25142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0070"/>
            </a:solidFill>
            <a:ln w="38100" cap="sq">
              <a:solidFill>
                <a:srgbClr val="45C3D3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57506" y="7197688"/>
            <a:ext cx="2514237" cy="25142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812"/>
            </a:solidFill>
            <a:ln w="38100" cap="sq">
              <a:solidFill>
                <a:srgbClr val="0076C0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465630" y="267883"/>
            <a:ext cx="3553791" cy="3393870"/>
          </a:xfrm>
          <a:custGeom>
            <a:avLst/>
            <a:gdLst/>
            <a:ahLst/>
            <a:cxnLst/>
            <a:rect l="l" t="t" r="r" b="b"/>
            <a:pathLst>
              <a:path w="3553791" h="3393870">
                <a:moveTo>
                  <a:pt x="0" y="0"/>
                </a:moveTo>
                <a:lnTo>
                  <a:pt x="3553790" y="0"/>
                </a:lnTo>
                <a:lnTo>
                  <a:pt x="3553790" y="3393870"/>
                </a:lnTo>
                <a:lnTo>
                  <a:pt x="0" y="3393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Freeform 15"/>
          <p:cNvSpPr/>
          <p:nvPr/>
        </p:nvSpPr>
        <p:spPr>
          <a:xfrm>
            <a:off x="3111506" y="454144"/>
            <a:ext cx="4145651" cy="2254198"/>
          </a:xfrm>
          <a:custGeom>
            <a:avLst/>
            <a:gdLst/>
            <a:ahLst/>
            <a:cxnLst/>
            <a:rect l="l" t="t" r="r" b="b"/>
            <a:pathLst>
              <a:path w="4145651" h="2254198">
                <a:moveTo>
                  <a:pt x="0" y="0"/>
                </a:moveTo>
                <a:lnTo>
                  <a:pt x="4145651" y="0"/>
                </a:lnTo>
                <a:lnTo>
                  <a:pt x="4145651" y="2254198"/>
                </a:lnTo>
                <a:lnTo>
                  <a:pt x="0" y="2254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6" name="Freeform 16"/>
          <p:cNvSpPr/>
          <p:nvPr/>
        </p:nvSpPr>
        <p:spPr>
          <a:xfrm>
            <a:off x="3111506" y="7197688"/>
            <a:ext cx="4921069" cy="2257540"/>
          </a:xfrm>
          <a:custGeom>
            <a:avLst/>
            <a:gdLst/>
            <a:ahLst/>
            <a:cxnLst/>
            <a:rect l="l" t="t" r="r" b="b"/>
            <a:pathLst>
              <a:path w="4921069" h="2257540">
                <a:moveTo>
                  <a:pt x="0" y="0"/>
                </a:moveTo>
                <a:lnTo>
                  <a:pt x="4921069" y="0"/>
                </a:lnTo>
                <a:lnTo>
                  <a:pt x="4921069" y="2257541"/>
                </a:lnTo>
                <a:lnTo>
                  <a:pt x="0" y="22575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7"/>
          <p:cNvSpPr/>
          <p:nvPr/>
        </p:nvSpPr>
        <p:spPr>
          <a:xfrm>
            <a:off x="11888389" y="5266880"/>
            <a:ext cx="3840392" cy="5020120"/>
          </a:xfrm>
          <a:custGeom>
            <a:avLst/>
            <a:gdLst/>
            <a:ahLst/>
            <a:cxnLst/>
            <a:rect l="l" t="t" r="r" b="b"/>
            <a:pathLst>
              <a:path w="3840392" h="5020120">
                <a:moveTo>
                  <a:pt x="0" y="0"/>
                </a:moveTo>
                <a:lnTo>
                  <a:pt x="3840392" y="0"/>
                </a:lnTo>
                <a:lnTo>
                  <a:pt x="3840392" y="5020120"/>
                </a:lnTo>
                <a:lnTo>
                  <a:pt x="0" y="50201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8"/>
          <p:cNvSpPr txBox="1"/>
          <p:nvPr/>
        </p:nvSpPr>
        <p:spPr>
          <a:xfrm>
            <a:off x="5848320" y="4037039"/>
            <a:ext cx="6169045" cy="2199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Bebas Neue Bold"/>
              </a:rPr>
              <a:t>CHoose</a:t>
            </a:r>
            <a:r>
              <a:rPr lang="en-US" sz="6999" dirty="0">
                <a:solidFill>
                  <a:srgbClr val="000000"/>
                </a:solidFill>
                <a:latin typeface="Bebas Neue Bold"/>
              </a:rPr>
              <a:t> your corner</a:t>
            </a:r>
          </a:p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Bebas Neue Bold"/>
              </a:rPr>
              <a:t>Place you most often pray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069212" y="5597125"/>
            <a:ext cx="3950208" cy="4114800"/>
          </a:xfrm>
          <a:custGeom>
            <a:avLst/>
            <a:gdLst/>
            <a:ahLst/>
            <a:cxnLst/>
            <a:rect l="l" t="t" r="r" b="b"/>
            <a:pathLst>
              <a:path w="3950208" h="4114800">
                <a:moveTo>
                  <a:pt x="0" y="0"/>
                </a:moveTo>
                <a:lnTo>
                  <a:pt x="3950208" y="0"/>
                </a:lnTo>
                <a:lnTo>
                  <a:pt x="3950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658600" cy="5067300"/>
          </a:xfrm>
          <a:custGeom>
            <a:avLst/>
            <a:gdLst/>
            <a:ahLst/>
            <a:cxnLst/>
            <a:rect l="l" t="t" r="r" b="b"/>
            <a:pathLst>
              <a:path w="13457222" h="5921768">
                <a:moveTo>
                  <a:pt x="0" y="0"/>
                </a:moveTo>
                <a:lnTo>
                  <a:pt x="13457222" y="0"/>
                </a:lnTo>
                <a:lnTo>
                  <a:pt x="13457222" y="5921768"/>
                </a:lnTo>
                <a:lnTo>
                  <a:pt x="0" y="5921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782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3457222" y="1341923"/>
            <a:ext cx="2383510" cy="2383510"/>
          </a:xfrm>
          <a:custGeom>
            <a:avLst/>
            <a:gdLst/>
            <a:ahLst/>
            <a:cxnLst/>
            <a:rect l="l" t="t" r="r" b="b"/>
            <a:pathLst>
              <a:path w="2383510" h="2383510">
                <a:moveTo>
                  <a:pt x="0" y="0"/>
                </a:moveTo>
                <a:lnTo>
                  <a:pt x="2383510" y="0"/>
                </a:lnTo>
                <a:lnTo>
                  <a:pt x="2383510" y="2383510"/>
                </a:lnTo>
                <a:lnTo>
                  <a:pt x="0" y="23835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3007835" y="1996310"/>
            <a:ext cx="13457222" cy="172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509299"/>
                </a:solidFill>
                <a:latin typeface="Bebas Neue Bold"/>
              </a:rPr>
              <a:t>Pause and Chat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81063" y="4431576"/>
            <a:ext cx="14510766" cy="3924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000000"/>
                </a:solidFill>
                <a:latin typeface="Nourd Light"/>
              </a:rPr>
              <a:t>What is one way your team has encouraged prayer for the teens/ children/ families in your ministry?</a:t>
            </a:r>
          </a:p>
        </p:txBody>
      </p:sp>
      <p:sp>
        <p:nvSpPr>
          <p:cNvPr id="6" name="TextBox 6"/>
          <p:cNvSpPr txBox="1"/>
          <p:nvPr/>
        </p:nvSpPr>
        <p:spPr>
          <a:xfrm rot="-1252400">
            <a:off x="1400120" y="3175406"/>
            <a:ext cx="4394313" cy="158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8"/>
              </a:lnSpc>
            </a:pPr>
            <a:r>
              <a:rPr lang="en-US" sz="4513">
                <a:solidFill>
                  <a:srgbClr val="C60070"/>
                </a:solidFill>
                <a:latin typeface="Kollektif Bold"/>
              </a:rPr>
              <a:t>IN GROUPS OF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6EBD047337F44DA6AE425052E14446" ma:contentTypeVersion="14" ma:contentTypeDescription="Create a new document." ma:contentTypeScope="" ma:versionID="87d0e7141552b3fc0966d0c230667cc1">
  <xsd:schema xmlns:xsd="http://www.w3.org/2001/XMLSchema" xmlns:xs="http://www.w3.org/2001/XMLSchema" xmlns:p="http://schemas.microsoft.com/office/2006/metadata/properties" xmlns:ns2="1c42aac3-ba50-4c06-a610-9b92affa8717" xmlns:ns3="fa838935-1d85-47d7-b8f1-82f447276425" targetNamespace="http://schemas.microsoft.com/office/2006/metadata/properties" ma:root="true" ma:fieldsID="be6bc26ac730dce5955201fe88b1a21e" ns2:_="" ns3:_="">
    <xsd:import namespace="1c42aac3-ba50-4c06-a610-9b92affa8717"/>
    <xsd:import namespace="fa838935-1d85-47d7-b8f1-82f4472764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2aac3-ba50-4c06-a610-9b92affa8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7113e4e-f05c-4c92-8610-e7614f156c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38935-1d85-47d7-b8f1-82f4472764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9223ab5-2c08-4d08-a206-1a40ca2da226}" ma:internalName="TaxCatchAll" ma:showField="CatchAllData" ma:web="fa838935-1d85-47d7-b8f1-82f4472764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838935-1d85-47d7-b8f1-82f447276425" xsi:nil="true"/>
    <lcf76f155ced4ddcb4097134ff3c332f xmlns="1c42aac3-ba50-4c06-a610-9b92affa87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BE0FB6-C9E3-434C-BC29-71B70EF1DFE5}"/>
</file>

<file path=customXml/itemProps2.xml><?xml version="1.0" encoding="utf-8"?>
<ds:datastoreItem xmlns:ds="http://schemas.openxmlformats.org/officeDocument/2006/customXml" ds:itemID="{98C95415-1739-42EB-AE0C-BAAC3286A48C}"/>
</file>

<file path=customXml/itemProps3.xml><?xml version="1.0" encoding="utf-8"?>
<ds:datastoreItem xmlns:ds="http://schemas.openxmlformats.org/officeDocument/2006/customXml" ds:itemID="{ADDF4C74-346F-4A8E-A8A2-874E75C1F7DD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354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Squada One</vt:lpstr>
      <vt:lpstr>Kollektif Bold</vt:lpstr>
      <vt:lpstr>Nourd Light Bold</vt:lpstr>
      <vt:lpstr>Nourd Light</vt:lpstr>
      <vt:lpstr>Calibri</vt:lpstr>
      <vt:lpstr>Bebas Neue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connection and conversation game slides 2024</dc:title>
  <cp:lastModifiedBy>Louise Bartlett</cp:lastModifiedBy>
  <cp:revision>2</cp:revision>
  <dcterms:created xsi:type="dcterms:W3CDTF">2006-08-16T00:00:00Z</dcterms:created>
  <dcterms:modified xsi:type="dcterms:W3CDTF">2024-02-12T23:48:59Z</dcterms:modified>
  <dc:identifier>DAF7Ztq3X9A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0x010100786EBD047337F44DA6AE425052E14446</vt:lpwstr>
  </property>
</Properties>
</file>